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535" r:id="rId2"/>
    <p:sldId id="659" r:id="rId3"/>
    <p:sldId id="624" r:id="rId4"/>
    <p:sldId id="664" r:id="rId5"/>
    <p:sldId id="657" r:id="rId6"/>
    <p:sldId id="665" r:id="rId7"/>
    <p:sldId id="666" r:id="rId8"/>
    <p:sldId id="668" r:id="rId9"/>
    <p:sldId id="667" r:id="rId10"/>
    <p:sldId id="670" r:id="rId11"/>
    <p:sldId id="671" r:id="rId12"/>
    <p:sldId id="660" r:id="rId13"/>
    <p:sldId id="676" r:id="rId14"/>
    <p:sldId id="672" r:id="rId15"/>
    <p:sldId id="673" r:id="rId16"/>
    <p:sldId id="674" r:id="rId17"/>
    <p:sldId id="675" r:id="rId18"/>
    <p:sldId id="677" r:id="rId19"/>
    <p:sldId id="709" r:id="rId20"/>
    <p:sldId id="685" r:id="rId21"/>
    <p:sldId id="706" r:id="rId22"/>
    <p:sldId id="707" r:id="rId23"/>
    <p:sldId id="708" r:id="rId24"/>
    <p:sldId id="678" r:id="rId25"/>
    <p:sldId id="679" r:id="rId26"/>
    <p:sldId id="680" r:id="rId27"/>
    <p:sldId id="686" r:id="rId28"/>
    <p:sldId id="681" r:id="rId29"/>
    <p:sldId id="682" r:id="rId30"/>
    <p:sldId id="683" r:id="rId31"/>
    <p:sldId id="684" r:id="rId32"/>
    <p:sldId id="687" r:id="rId33"/>
    <p:sldId id="688" r:id="rId34"/>
    <p:sldId id="689" r:id="rId35"/>
    <p:sldId id="690" r:id="rId36"/>
    <p:sldId id="705" r:id="rId37"/>
    <p:sldId id="691" r:id="rId38"/>
    <p:sldId id="692" r:id="rId39"/>
    <p:sldId id="693" r:id="rId40"/>
    <p:sldId id="694" r:id="rId41"/>
    <p:sldId id="695" r:id="rId42"/>
    <p:sldId id="697" r:id="rId43"/>
    <p:sldId id="696" r:id="rId44"/>
    <p:sldId id="698" r:id="rId45"/>
    <p:sldId id="661" r:id="rId46"/>
    <p:sldId id="699" r:id="rId47"/>
    <p:sldId id="662" r:id="rId48"/>
    <p:sldId id="701" r:id="rId49"/>
    <p:sldId id="702" r:id="rId50"/>
    <p:sldId id="703" r:id="rId51"/>
    <p:sldId id="663" r:id="rId52"/>
    <p:sldId id="700" r:id="rId53"/>
    <p:sldId id="614" r:id="rId54"/>
    <p:sldId id="639" r:id="rId55"/>
    <p:sldId id="704" r:id="rId56"/>
    <p:sldId id="640" r:id="rId57"/>
  </p:sldIdLst>
  <p:sldSz cx="9144000" cy="5143500" type="screen16x9"/>
  <p:notesSz cx="6797675" cy="9926638"/>
  <p:defaultTextStyle>
    <a:defPPr>
      <a:defRPr lang="ko-KR"/>
    </a:defPPr>
    <a:lvl1pPr marL="0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000"/>
    <a:srgbClr val="D3D4D9"/>
    <a:srgbClr val="00D6D2"/>
    <a:srgbClr val="222A40"/>
    <a:srgbClr val="A6A6A6"/>
    <a:srgbClr val="F79F97"/>
    <a:srgbClr val="1B215F"/>
    <a:srgbClr val="FF1552"/>
    <a:srgbClr val="00A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92" autoAdjust="0"/>
    <p:restoredTop sz="94668"/>
  </p:normalViewPr>
  <p:slideViewPr>
    <p:cSldViewPr snapToGrid="0" snapToObjects="1">
      <p:cViewPr varScale="1">
        <p:scale>
          <a:sx n="168" d="100"/>
          <a:sy n="168" d="100"/>
        </p:scale>
        <p:origin x="208" y="1704"/>
      </p:cViewPr>
      <p:guideLst>
        <p:guide orient="horz" pos="2160"/>
        <p:guide pos="312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5A61A-D57F-3345-B050-74D69797EF13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7CFBF-9C7A-8248-9535-6E3FD5D35A9F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243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9623" indent="0" algn="ctr">
              <a:buNone/>
              <a:defRPr sz="1700"/>
            </a:lvl2pPr>
            <a:lvl3pPr marL="779247" indent="0" algn="ctr">
              <a:buNone/>
              <a:defRPr sz="1500"/>
            </a:lvl3pPr>
            <a:lvl4pPr marL="1168871" indent="0" algn="ctr">
              <a:buNone/>
              <a:defRPr sz="1400"/>
            </a:lvl4pPr>
            <a:lvl5pPr marL="1558494" indent="0" algn="ctr">
              <a:buNone/>
              <a:defRPr sz="1400"/>
            </a:lvl5pPr>
            <a:lvl6pPr marL="1948118" indent="0" algn="ctr">
              <a:buNone/>
              <a:defRPr sz="1400"/>
            </a:lvl6pPr>
            <a:lvl7pPr marL="2337741" indent="0" algn="ctr">
              <a:buNone/>
              <a:defRPr sz="1400"/>
            </a:lvl7pPr>
            <a:lvl8pPr marL="2727365" indent="0" algn="ctr">
              <a:buNone/>
              <a:defRPr sz="1400"/>
            </a:lvl8pPr>
            <a:lvl9pPr marL="3116989" indent="0" algn="ctr">
              <a:buNone/>
              <a:defRPr sz="1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98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38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904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" y="5101829"/>
            <a:ext cx="9144001" cy="41673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8785591" y="4823700"/>
            <a:ext cx="358410" cy="27812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0903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176" y="272882"/>
            <a:ext cx="162878" cy="249746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15AAB4F0-3859-4B8C-8788-F1ADF7DF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492" y="210827"/>
            <a:ext cx="7886700" cy="400681"/>
          </a:xfrm>
        </p:spPr>
        <p:txBody>
          <a:bodyPr>
            <a:normAutofit/>
          </a:bodyPr>
          <a:lstStyle>
            <a:lvl1pPr>
              <a:defRPr lang="ko-KR" altLang="en-US" sz="1500" b="1" i="0" kern="1200"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EAF5BCA6-4264-4E01-98ED-66685CDB3F71}"/>
              </a:ext>
            </a:extLst>
          </p:cNvPr>
          <p:cNvSpPr txBox="1">
            <a:spLocks/>
          </p:cNvSpPr>
          <p:nvPr userDrawn="1"/>
        </p:nvSpPr>
        <p:spPr>
          <a:xfrm>
            <a:off x="6863585" y="4839891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685800" rtl="0" eaLnBrk="1" latinLnBrk="1" hangingPunct="1"/>
            <a:fld id="{858163F3-91BF-4DD0-9140-11A91AE31632}" type="slidenum">
              <a:rPr lang="ko-KR" altLang="en-US" sz="900" kern="1200" smtClean="0">
                <a:solidFill>
                  <a:schemeClr val="tx1">
                    <a:tint val="7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pPr marL="0" algn="r" defTabSz="685800" rtl="0" eaLnBrk="1" latinLnBrk="1" hangingPunct="1"/>
              <a:t>‹#›</a:t>
            </a:fld>
            <a:endParaRPr lang="ko-KR" altLang="en-US" sz="900" kern="1200" dirty="0">
              <a:solidFill>
                <a:schemeClr val="tx1">
                  <a:tint val="7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순서도: 처리 7">
            <a:extLst>
              <a:ext uri="{FF2B5EF4-FFF2-40B4-BE49-F238E27FC236}">
                <a16:creationId xmlns:a16="http://schemas.microsoft.com/office/drawing/2014/main" id="{6D94A5A6-2A2E-4766-945D-0C59C3F417F0}"/>
              </a:ext>
            </a:extLst>
          </p:cNvPr>
          <p:cNvSpPr/>
          <p:nvPr userDrawn="1"/>
        </p:nvSpPr>
        <p:spPr>
          <a:xfrm>
            <a:off x="6892970" y="169100"/>
            <a:ext cx="2028015" cy="35718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r"/>
            <a:r>
              <a:rPr lang="en-US" altLang="ko-KR" sz="8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(</a:t>
            </a:r>
            <a:r>
              <a:rPr lang="ko-KR" altLang="en-US" sz="8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주</a:t>
            </a:r>
            <a:r>
              <a:rPr lang="en-US" altLang="ko-KR" sz="8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)</a:t>
            </a:r>
            <a:r>
              <a:rPr lang="ko-KR" altLang="en-US" sz="800" b="0" i="0" dirty="0">
                <a:solidFill>
                  <a:schemeClr val="tx1"/>
                </a:solidFill>
                <a:latin typeface="NanumBarunGothic Light" charset="-127"/>
                <a:ea typeface="NanumBarunGothic Light" charset="-127"/>
                <a:cs typeface="NanumBarunGothic Light" charset="-127"/>
              </a:rPr>
              <a:t>라이프사이언스테크놀로지</a:t>
            </a:r>
          </a:p>
        </p:txBody>
      </p:sp>
    </p:spTree>
    <p:extLst>
      <p:ext uri="{BB962C8B-B14F-4D97-AF65-F5344CB8AC3E}">
        <p14:creationId xmlns:p14="http://schemas.microsoft.com/office/powerpoint/2010/main" val="317645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24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0" y="1282307"/>
            <a:ext cx="7886700" cy="2139553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3442101"/>
            <a:ext cx="7886700" cy="112514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8962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92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68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584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69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526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50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273847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3" indent="0">
              <a:buNone/>
              <a:defRPr sz="1700" b="1"/>
            </a:lvl2pPr>
            <a:lvl3pPr marL="779247" indent="0">
              <a:buNone/>
              <a:defRPr sz="1500" b="1"/>
            </a:lvl3pPr>
            <a:lvl4pPr marL="1168871" indent="0">
              <a:buNone/>
              <a:defRPr sz="1400" b="1"/>
            </a:lvl4pPr>
            <a:lvl5pPr marL="1558494" indent="0">
              <a:buNone/>
              <a:defRPr sz="1400" b="1"/>
            </a:lvl5pPr>
            <a:lvl6pPr marL="1948118" indent="0">
              <a:buNone/>
              <a:defRPr sz="1400" b="1"/>
            </a:lvl6pPr>
            <a:lvl7pPr marL="2337741" indent="0">
              <a:buNone/>
              <a:defRPr sz="1400" b="1"/>
            </a:lvl7pPr>
            <a:lvl8pPr marL="2727365" indent="0">
              <a:buNone/>
              <a:defRPr sz="1400" b="1"/>
            </a:lvl8pPr>
            <a:lvl9pPr marL="3116989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3" indent="0">
              <a:buNone/>
              <a:defRPr sz="1700" b="1"/>
            </a:lvl2pPr>
            <a:lvl3pPr marL="779247" indent="0">
              <a:buNone/>
              <a:defRPr sz="1500" b="1"/>
            </a:lvl3pPr>
            <a:lvl4pPr marL="1168871" indent="0">
              <a:buNone/>
              <a:defRPr sz="1400" b="1"/>
            </a:lvl4pPr>
            <a:lvl5pPr marL="1558494" indent="0">
              <a:buNone/>
              <a:defRPr sz="1400" b="1"/>
            </a:lvl5pPr>
            <a:lvl6pPr marL="1948118" indent="0">
              <a:buNone/>
              <a:defRPr sz="1400" b="1"/>
            </a:lvl6pPr>
            <a:lvl7pPr marL="2337741" indent="0">
              <a:buNone/>
              <a:defRPr sz="1400" b="1"/>
            </a:lvl7pPr>
            <a:lvl8pPr marL="2727365" indent="0">
              <a:buNone/>
              <a:defRPr sz="1400" b="1"/>
            </a:lvl8pPr>
            <a:lvl9pPr marL="3116989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45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42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78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342900"/>
            <a:ext cx="2949178" cy="120015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1543050"/>
            <a:ext cx="2949178" cy="2858691"/>
          </a:xfrm>
        </p:spPr>
        <p:txBody>
          <a:bodyPr/>
          <a:lstStyle>
            <a:lvl1pPr marL="0" indent="0">
              <a:buNone/>
              <a:defRPr sz="1400"/>
            </a:lvl1pPr>
            <a:lvl2pPr marL="389623" indent="0">
              <a:buNone/>
              <a:defRPr sz="1200"/>
            </a:lvl2pPr>
            <a:lvl3pPr marL="779247" indent="0">
              <a:buNone/>
              <a:defRPr sz="1000"/>
            </a:lvl3pPr>
            <a:lvl4pPr marL="1168871" indent="0">
              <a:buNone/>
              <a:defRPr sz="900"/>
            </a:lvl4pPr>
            <a:lvl5pPr marL="1558494" indent="0">
              <a:buNone/>
              <a:defRPr sz="900"/>
            </a:lvl5pPr>
            <a:lvl6pPr marL="1948118" indent="0">
              <a:buNone/>
              <a:defRPr sz="900"/>
            </a:lvl6pPr>
            <a:lvl7pPr marL="2337741" indent="0">
              <a:buNone/>
              <a:defRPr sz="900"/>
            </a:lvl7pPr>
            <a:lvl8pPr marL="2727365" indent="0">
              <a:buNone/>
              <a:defRPr sz="900"/>
            </a:lvl8pPr>
            <a:lvl9pPr marL="311698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51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342900"/>
            <a:ext cx="2949178" cy="120015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 anchor="t"/>
          <a:lstStyle>
            <a:lvl1pPr marL="0" indent="0">
              <a:buNone/>
              <a:defRPr sz="2700"/>
            </a:lvl1pPr>
            <a:lvl2pPr marL="389623" indent="0">
              <a:buNone/>
              <a:defRPr sz="2400"/>
            </a:lvl2pPr>
            <a:lvl3pPr marL="779247" indent="0">
              <a:buNone/>
              <a:defRPr sz="2000"/>
            </a:lvl3pPr>
            <a:lvl4pPr marL="1168871" indent="0">
              <a:buNone/>
              <a:defRPr sz="1700"/>
            </a:lvl4pPr>
            <a:lvl5pPr marL="1558494" indent="0">
              <a:buNone/>
              <a:defRPr sz="1700"/>
            </a:lvl5pPr>
            <a:lvl6pPr marL="1948118" indent="0">
              <a:buNone/>
              <a:defRPr sz="1700"/>
            </a:lvl6pPr>
            <a:lvl7pPr marL="2337741" indent="0">
              <a:buNone/>
              <a:defRPr sz="1700"/>
            </a:lvl7pPr>
            <a:lvl8pPr marL="2727365" indent="0">
              <a:buNone/>
              <a:defRPr sz="1700"/>
            </a:lvl8pPr>
            <a:lvl9pPr marL="3116989" indent="0">
              <a:buNone/>
              <a:defRPr sz="17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1543050"/>
            <a:ext cx="2949178" cy="2858691"/>
          </a:xfrm>
        </p:spPr>
        <p:txBody>
          <a:bodyPr/>
          <a:lstStyle>
            <a:lvl1pPr marL="0" indent="0">
              <a:buNone/>
              <a:defRPr sz="1400"/>
            </a:lvl1pPr>
            <a:lvl2pPr marL="389623" indent="0">
              <a:buNone/>
              <a:defRPr sz="1200"/>
            </a:lvl2pPr>
            <a:lvl3pPr marL="779247" indent="0">
              <a:buNone/>
              <a:defRPr sz="1000"/>
            </a:lvl3pPr>
            <a:lvl4pPr marL="1168871" indent="0">
              <a:buNone/>
              <a:defRPr sz="900"/>
            </a:lvl4pPr>
            <a:lvl5pPr marL="1558494" indent="0">
              <a:buNone/>
              <a:defRPr sz="900"/>
            </a:lvl5pPr>
            <a:lvl6pPr marL="1948118" indent="0">
              <a:buNone/>
              <a:defRPr sz="900"/>
            </a:lvl6pPr>
            <a:lvl7pPr marL="2337741" indent="0">
              <a:buNone/>
              <a:defRPr sz="900"/>
            </a:lvl7pPr>
            <a:lvl8pPr marL="2727365" indent="0">
              <a:buNone/>
              <a:defRPr sz="900"/>
            </a:lvl8pPr>
            <a:lvl9pPr marL="311698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5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2" y="273847"/>
            <a:ext cx="7886700" cy="994172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369219"/>
            <a:ext cx="7886700" cy="3263504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AB844-3971-094C-8579-84C7815B5BBE}" type="datetimeFigureOut">
              <a:rPr kumimoji="1" lang="ko-KR" altLang="en-US" smtClean="0"/>
              <a:t>2019. 1. 10.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2" y="4767266"/>
            <a:ext cx="30861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BCA51-A37D-8C48-911D-A0494E4D43E7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30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l" defTabSz="779247" rtl="0" eaLnBrk="1" latinLnBrk="1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812" indent="-194812" algn="l" defTabSz="779247" rtl="0" eaLnBrk="1" latinLnBrk="1" hangingPunct="1">
        <a:lnSpc>
          <a:spcPct val="90000"/>
        </a:lnSpc>
        <a:spcBef>
          <a:spcPts val="852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4435" indent="-194812" algn="l" defTabSz="779247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59" indent="-194812" algn="l" defTabSz="779247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83" indent="-194812" algn="l" defTabSz="779247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06" indent="-194812" algn="l" defTabSz="779247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29" indent="-194812" algn="l" defTabSz="779247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53" indent="-194812" algn="l" defTabSz="779247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77" indent="-194812" algn="l" defTabSz="779247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00" indent="-194812" algn="l" defTabSz="779247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47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3" algn="l" defTabSz="779247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47" algn="l" defTabSz="779247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1" algn="l" defTabSz="779247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494" algn="l" defTabSz="779247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18" algn="l" defTabSz="779247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41" algn="l" defTabSz="779247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65" algn="l" defTabSz="779247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989" algn="l" defTabSz="779247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6670FA-5BDC-8C4E-895B-8381B31C3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57" b="5531"/>
          <a:stretch/>
        </p:blipFill>
        <p:spPr>
          <a:xfrm>
            <a:off x="110721" y="200496"/>
            <a:ext cx="9033279" cy="49084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525D07-BDAA-2C4A-9F3E-B2E14488667C}"/>
              </a:ext>
            </a:extLst>
          </p:cNvPr>
          <p:cNvSpPr/>
          <p:nvPr/>
        </p:nvSpPr>
        <p:spPr>
          <a:xfrm>
            <a:off x="0" y="-15490"/>
            <a:ext cx="9144000" cy="5216140"/>
          </a:xfrm>
          <a:prstGeom prst="rect">
            <a:avLst/>
          </a:prstGeom>
          <a:solidFill>
            <a:srgbClr val="222A4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28CCF842-05B6-E949-9872-A6B8C38A6A36}"/>
              </a:ext>
            </a:extLst>
          </p:cNvPr>
          <p:cNvSpPr txBox="1">
            <a:spLocks/>
          </p:cNvSpPr>
          <p:nvPr/>
        </p:nvSpPr>
        <p:spPr>
          <a:xfrm>
            <a:off x="516643" y="3769705"/>
            <a:ext cx="2683117" cy="91586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2019.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01. 15.</a:t>
            </a:r>
          </a:p>
          <a:p>
            <a:pPr algn="l"/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l"/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법무부 위치추적관제센터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algn="l"/>
            <a:endParaRPr lang="en-US" altLang="ko-KR" sz="1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4290A0-3623-8341-AD0A-8F31228DF3BD}"/>
              </a:ext>
            </a:extLst>
          </p:cNvPr>
          <p:cNvSpPr/>
          <p:nvPr/>
        </p:nvSpPr>
        <p:spPr>
          <a:xfrm>
            <a:off x="516642" y="1357984"/>
            <a:ext cx="5180773" cy="1075883"/>
          </a:xfrm>
          <a:prstGeom prst="rect">
            <a:avLst/>
          </a:prstGeom>
        </p:spPr>
        <p:txBody>
          <a:bodyPr wrap="square" lIns="77925" tIns="38963" rIns="77925" bIns="38963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b="1" dirty="0">
                <a:solidFill>
                  <a:schemeClr val="bg1"/>
                </a:solidFill>
                <a:latin typeface="+mn-ea"/>
                <a:cs typeface="Adobe Devanagari" panose="02040503050201020203" pitchFamily="18" charset="0"/>
              </a:rPr>
              <a:t>IOT</a:t>
            </a:r>
            <a:r>
              <a:rPr lang="ko-KR" altLang="en-US" sz="2700" b="1" dirty="0">
                <a:solidFill>
                  <a:schemeClr val="bg1"/>
                </a:solidFill>
                <a:latin typeface="+mn-ea"/>
                <a:cs typeface="Adobe Devanagari" panose="02040503050201020203" pitchFamily="18" charset="0"/>
              </a:rPr>
              <a:t>기반 일체형 전자감독</a:t>
            </a:r>
            <a:endParaRPr lang="en-US" altLang="ko-KR" sz="2700" b="1" dirty="0">
              <a:solidFill>
                <a:schemeClr val="bg1"/>
              </a:solidFill>
              <a:latin typeface="+mn-ea"/>
              <a:cs typeface="Adobe Devanagari" panose="02040503050201020203" pitchFamily="18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2700" b="1" dirty="0">
                <a:solidFill>
                  <a:schemeClr val="bg1"/>
                </a:solidFill>
                <a:latin typeface="+mn-ea"/>
                <a:cs typeface="Adobe Devanagari" panose="02040503050201020203" pitchFamily="18" charset="0"/>
              </a:rPr>
              <a:t>장치 검증사업 현장실태조사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F5AAF01-5D54-6A44-9A79-321DB2E9E933}"/>
              </a:ext>
            </a:extLst>
          </p:cNvPr>
          <p:cNvSpPr txBox="1">
            <a:spLocks/>
          </p:cNvSpPr>
          <p:nvPr/>
        </p:nvSpPr>
        <p:spPr>
          <a:xfrm>
            <a:off x="516642" y="546729"/>
            <a:ext cx="4586094" cy="321372"/>
          </a:xfrm>
          <a:prstGeom prst="rect">
            <a:avLst/>
          </a:prstGeom>
        </p:spPr>
        <p:txBody>
          <a:bodyPr lIns="77925" tIns="38963" rIns="77925" bIns="38963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사물인터넷 제품ㆍ서비스 검증ㆍ확산사업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058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7174" y="463198"/>
            <a:ext cx="8772525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/>
              <a:t>나</a:t>
            </a:r>
            <a:r>
              <a:rPr lang="en-US" altLang="ko-KR" b="1" dirty="0"/>
              <a:t>. </a:t>
            </a:r>
            <a:r>
              <a:rPr lang="ko-KR" altLang="en-US" b="1" dirty="0" err="1"/>
              <a:t>기술별</a:t>
            </a:r>
            <a:r>
              <a:rPr lang="ko-KR" altLang="en-US" b="1" dirty="0"/>
              <a:t> 세부목표</a:t>
            </a:r>
            <a:endParaRPr lang="en-US" altLang="ko-KR" b="1" dirty="0"/>
          </a:p>
          <a:p>
            <a:pPr fontAlgn="base"/>
            <a:endParaRPr lang="ko-KR" altLang="en-US" b="1" dirty="0"/>
          </a:p>
          <a:p>
            <a:pPr fontAlgn="base"/>
            <a:r>
              <a:rPr lang="en-US" altLang="ko-KR" dirty="0"/>
              <a:t>3) </a:t>
            </a:r>
            <a:r>
              <a:rPr lang="ko-KR" altLang="en-US" dirty="0"/>
              <a:t>훼손 가능성을 줄인 기구개선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기존의 전자장치의 문제점으로 제기 되고 있는 훼손 가능을 줄이기 위한 기구개선 검증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메탈 소재 적용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전자장치 </a:t>
            </a:r>
            <a:r>
              <a:rPr lang="ko-KR" altLang="en-US" dirty="0" err="1"/>
              <a:t>메인과</a:t>
            </a:r>
            <a:r>
              <a:rPr lang="ko-KR" altLang="en-US" dirty="0"/>
              <a:t> </a:t>
            </a:r>
            <a:r>
              <a:rPr lang="ko-KR" altLang="en-US" dirty="0" err="1"/>
              <a:t>스트랩</a:t>
            </a:r>
            <a:r>
              <a:rPr lang="ko-KR" altLang="en-US" dirty="0"/>
              <a:t> 결합부가 쉽게 파손되는 것을 방지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 err="1"/>
              <a:t>스트랩의</a:t>
            </a:r>
            <a:r>
              <a:rPr lang="ko-KR" altLang="en-US" dirty="0"/>
              <a:t> 메탈 구조물 </a:t>
            </a:r>
            <a:r>
              <a:rPr lang="en-US" altLang="ko-KR" dirty="0"/>
              <a:t>+ </a:t>
            </a:r>
            <a:r>
              <a:rPr lang="ko-KR" altLang="en-US" dirty="0"/>
              <a:t>전자장치 </a:t>
            </a:r>
            <a:r>
              <a:rPr lang="ko-KR" altLang="en-US" dirty="0" err="1"/>
              <a:t>메인과</a:t>
            </a:r>
            <a:r>
              <a:rPr lang="ko-KR" altLang="en-US" dirty="0"/>
              <a:t> </a:t>
            </a:r>
            <a:r>
              <a:rPr lang="ko-KR" altLang="en-US" dirty="0" err="1"/>
              <a:t>체결부</a:t>
            </a:r>
            <a:r>
              <a:rPr lang="ko-KR" altLang="en-US" dirty="0"/>
              <a:t> 특수 나사를 통한 메탈소재의 </a:t>
            </a:r>
            <a:r>
              <a:rPr lang="ko-KR" altLang="en-US" dirty="0" err="1"/>
              <a:t>기구물과의</a:t>
            </a:r>
            <a:r>
              <a:rPr lang="ko-KR" altLang="en-US" dirty="0"/>
              <a:t> 결합</a:t>
            </a:r>
          </a:p>
          <a:p>
            <a:pPr fontAlgn="base"/>
            <a:r>
              <a:rPr lang="ko-KR" altLang="en-US" dirty="0"/>
              <a:t>나</a:t>
            </a:r>
            <a:r>
              <a:rPr lang="en-US" altLang="ko-KR" dirty="0"/>
              <a:t>) PBT </a:t>
            </a:r>
            <a:r>
              <a:rPr lang="ko-KR" altLang="en-US" dirty="0"/>
              <a:t>소재 적용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강도</a:t>
            </a:r>
            <a:r>
              <a:rPr lang="en-US" altLang="ko-KR" dirty="0"/>
              <a:t>, </a:t>
            </a:r>
            <a:r>
              <a:rPr lang="ko-KR" altLang="en-US" dirty="0"/>
              <a:t>내열성</a:t>
            </a:r>
            <a:r>
              <a:rPr lang="en-US" altLang="ko-KR" dirty="0"/>
              <a:t>, </a:t>
            </a:r>
            <a:r>
              <a:rPr lang="ko-KR" altLang="en-US" dirty="0"/>
              <a:t>전기절연성 등이 뛰어난 엔지니어링 플라스틱으로 전기</a:t>
            </a:r>
            <a:r>
              <a:rPr lang="en-US" altLang="ko-KR" dirty="0"/>
              <a:t>,</a:t>
            </a:r>
            <a:r>
              <a:rPr lang="ko-KR" altLang="en-US" dirty="0"/>
              <a:t>자동차부품</a:t>
            </a:r>
            <a:r>
              <a:rPr lang="en-US" altLang="ko-KR" dirty="0"/>
              <a:t>, </a:t>
            </a:r>
            <a:r>
              <a:rPr lang="ko-KR" altLang="en-US" dirty="0"/>
              <a:t>각종 정밀부품</a:t>
            </a:r>
            <a:r>
              <a:rPr lang="en-US" altLang="ko-KR" dirty="0"/>
              <a:t>(</a:t>
            </a:r>
            <a:r>
              <a:rPr lang="ko-KR" altLang="en-US" dirty="0"/>
              <a:t>베어링</a:t>
            </a:r>
            <a:r>
              <a:rPr lang="en-US" altLang="ko-KR" dirty="0"/>
              <a:t>)</a:t>
            </a:r>
            <a:r>
              <a:rPr lang="ko-KR" altLang="en-US" dirty="0"/>
              <a:t>에 많이 사용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개선된 기구방식의 잠금</a:t>
            </a:r>
            <a:r>
              <a:rPr lang="en-US" altLang="ko-KR" dirty="0"/>
              <a:t>/</a:t>
            </a:r>
            <a:r>
              <a:rPr lang="ko-KR" altLang="en-US" dirty="0"/>
              <a:t>잠금 해제 방식 검증</a:t>
            </a:r>
          </a:p>
          <a:p>
            <a:pPr fontAlgn="base" latinLnBrk="0"/>
            <a:r>
              <a:rPr lang="en-US" altLang="ko-KR" dirty="0"/>
              <a:t>- </a:t>
            </a:r>
            <a:r>
              <a:rPr lang="ko-KR" altLang="en-US" dirty="0"/>
              <a:t>원격 </a:t>
            </a:r>
            <a:r>
              <a:rPr lang="ko-KR" altLang="en-US" dirty="0" err="1"/>
              <a:t>탈부착을</a:t>
            </a:r>
            <a:r>
              <a:rPr lang="ko-KR" altLang="en-US" dirty="0"/>
              <a:t> </a:t>
            </a:r>
            <a:r>
              <a:rPr lang="ko-KR" altLang="en-US" dirty="0" err="1"/>
              <a:t>수차례</a:t>
            </a:r>
            <a:r>
              <a:rPr lang="ko-KR" altLang="en-US" dirty="0"/>
              <a:t> 반복하여 </a:t>
            </a:r>
            <a:r>
              <a:rPr lang="ko-KR" altLang="en-US" dirty="0" err="1"/>
              <a:t>재현성</a:t>
            </a:r>
            <a:r>
              <a:rPr lang="ko-KR" altLang="en-US" dirty="0"/>
              <a:t> 검증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개선된 </a:t>
            </a:r>
            <a:r>
              <a:rPr lang="ko-KR" altLang="en-US" dirty="0" err="1"/>
              <a:t>기구의방식의</a:t>
            </a:r>
            <a:r>
              <a:rPr lang="ko-KR" altLang="en-US" dirty="0"/>
              <a:t> 방진</a:t>
            </a:r>
            <a:r>
              <a:rPr lang="en-US" altLang="ko-KR" dirty="0"/>
              <a:t>/</a:t>
            </a:r>
            <a:r>
              <a:rPr lang="ko-KR" altLang="en-US" dirty="0"/>
              <a:t>방수 검증</a:t>
            </a:r>
          </a:p>
          <a:p>
            <a:pPr fontAlgn="base" latinLnBrk="0"/>
            <a:r>
              <a:rPr lang="en-US" altLang="ko-KR" dirty="0"/>
              <a:t>- IP68 </a:t>
            </a:r>
            <a:r>
              <a:rPr lang="ko-KR" altLang="en-US" dirty="0"/>
              <a:t>공인시험성적서 취득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훼손 가능성을 줄인 기구개선</a:t>
            </a:r>
          </a:p>
          <a:p>
            <a:pPr fontAlgn="base" latinLnBrk="0"/>
            <a:r>
              <a:rPr lang="en-US" altLang="ko-KR" dirty="0"/>
              <a:t>- </a:t>
            </a:r>
            <a:r>
              <a:rPr lang="ko-KR" altLang="en-US" dirty="0"/>
              <a:t>절단도구</a:t>
            </a:r>
            <a:r>
              <a:rPr lang="en-US" altLang="ko-KR" dirty="0"/>
              <a:t>(</a:t>
            </a:r>
            <a:r>
              <a:rPr lang="ko-KR" altLang="en-US" dirty="0"/>
              <a:t>펜치</a:t>
            </a:r>
            <a:r>
              <a:rPr lang="en-US" altLang="ko-KR" dirty="0"/>
              <a:t>, </a:t>
            </a:r>
            <a:r>
              <a:rPr lang="ko-KR" altLang="en-US" dirty="0"/>
              <a:t>함석가위</a:t>
            </a:r>
            <a:r>
              <a:rPr lang="en-US" altLang="ko-KR" dirty="0"/>
              <a:t>)</a:t>
            </a:r>
            <a:r>
              <a:rPr lang="ko-KR" altLang="en-US" dirty="0"/>
              <a:t>를 이용하여 절단 시도 및 </a:t>
            </a:r>
            <a:r>
              <a:rPr lang="ko-KR" altLang="en-US" dirty="0" err="1"/>
              <a:t>절단시까지</a:t>
            </a:r>
            <a:r>
              <a:rPr lang="ko-KR" altLang="en-US" dirty="0"/>
              <a:t> 걸린 시간 측정</a:t>
            </a:r>
          </a:p>
          <a:p>
            <a:pPr fontAlgn="base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09907" y="0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28754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7174" y="1215673"/>
            <a:ext cx="8772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/>
              <a:t>나</a:t>
            </a:r>
            <a:r>
              <a:rPr lang="en-US" altLang="ko-KR" b="1" dirty="0"/>
              <a:t>. </a:t>
            </a:r>
            <a:r>
              <a:rPr lang="ko-KR" altLang="en-US" b="1" dirty="0" err="1"/>
              <a:t>기술별</a:t>
            </a:r>
            <a:r>
              <a:rPr lang="ko-KR" altLang="en-US" b="1" dirty="0"/>
              <a:t> 세부목표</a:t>
            </a:r>
            <a:endParaRPr lang="en-US" altLang="ko-KR" b="1" dirty="0"/>
          </a:p>
          <a:p>
            <a:pPr fontAlgn="base"/>
            <a:endParaRPr lang="ko-KR" altLang="en-US" b="1" dirty="0"/>
          </a:p>
          <a:p>
            <a:pPr fontAlgn="base"/>
            <a:r>
              <a:rPr lang="en-US" altLang="ko-KR" dirty="0"/>
              <a:t>4) </a:t>
            </a:r>
            <a:r>
              <a:rPr lang="ko-KR" altLang="en-US" dirty="0"/>
              <a:t>사용시간 증대기술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기존의 전자장치의 문제점으로 제기 되고 있는 사용시간 증대 기술 검증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사용시간 증대를 위한 시스템 검증</a:t>
            </a:r>
          </a:p>
          <a:p>
            <a:pPr fontAlgn="base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975" y="54053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35340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5CA99C-F35C-6646-8533-CFF52ED2CD27}"/>
              </a:ext>
            </a:extLst>
          </p:cNvPr>
          <p:cNvGrpSpPr/>
          <p:nvPr/>
        </p:nvGrpSpPr>
        <p:grpSpPr>
          <a:xfrm>
            <a:off x="1920094" y="2291225"/>
            <a:ext cx="4893885" cy="600421"/>
            <a:chOff x="2859141" y="3048747"/>
            <a:chExt cx="4131710" cy="800560"/>
          </a:xfrm>
        </p:grpSpPr>
        <p:sp>
          <p:nvSpPr>
            <p:cNvPr id="5" name="Shape 621">
              <a:extLst>
                <a:ext uri="{FF2B5EF4-FFF2-40B4-BE49-F238E27FC236}">
                  <a16:creationId xmlns:a16="http://schemas.microsoft.com/office/drawing/2014/main" id="{DFFA95AA-0C53-724D-B113-5ADF76813CE9}"/>
                </a:ext>
              </a:extLst>
            </p:cNvPr>
            <p:cNvSpPr/>
            <p:nvPr/>
          </p:nvSpPr>
          <p:spPr>
            <a:xfrm>
              <a:off x="3415007" y="3048747"/>
              <a:ext cx="3015266" cy="8005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1275" tIns="41275" rIns="41275" bIns="41275">
              <a:spAutoFit/>
            </a:bodyPr>
            <a:lstStyle>
              <a:lvl1pPr algn="ctr" defTabSz="584200">
                <a:lnSpc>
                  <a:spcPct val="120000"/>
                </a:lnSpc>
                <a:defRPr sz="4000">
                  <a:solidFill>
                    <a:srgbClr val="34578A"/>
                  </a:solidFill>
                  <a:latin typeface="나눔고딕 ExtraBold"/>
                  <a:ea typeface="나눔고딕 ExtraBold"/>
                  <a:cs typeface="나눔고딕 ExtraBold"/>
                  <a:sym typeface="나눔고딕 ExtraBold"/>
                </a:defRPr>
              </a:lvl1pPr>
            </a:lstStyle>
            <a:p>
              <a:pPr defTabSz="497853"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+mn-ea"/>
                  <a:ea typeface="+mn-ea"/>
                </a:rPr>
                <a:t>목표달성도</a:t>
              </a:r>
              <a:r>
                <a:rPr lang="en-US" altLang="ko-KR" sz="2800" b="1" dirty="0">
                  <a:solidFill>
                    <a:prstClr val="white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800" b="1" dirty="0">
                  <a:solidFill>
                    <a:prstClr val="white"/>
                  </a:solidFill>
                  <a:latin typeface="+mn-ea"/>
                  <a:ea typeface="+mn-ea"/>
                </a:rPr>
                <a:t>추진실적</a:t>
              </a:r>
              <a:r>
                <a:rPr lang="en-US" altLang="ko-KR" sz="2800" b="1" dirty="0">
                  <a:solidFill>
                    <a:prstClr val="white"/>
                  </a:solidFill>
                  <a:latin typeface="+mn-ea"/>
                  <a:ea typeface="+mn-ea"/>
                </a:rPr>
                <a:t>)</a:t>
              </a:r>
              <a:endParaRPr sz="2800" b="1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E5C221-0D85-7743-9790-36DC761C2899}"/>
                </a:ext>
              </a:extLst>
            </p:cNvPr>
            <p:cNvGrpSpPr/>
            <p:nvPr/>
          </p:nvGrpSpPr>
          <p:grpSpPr>
            <a:xfrm>
              <a:off x="2859141" y="3219578"/>
              <a:ext cx="539512" cy="409780"/>
              <a:chOff x="7024317" y="332986"/>
              <a:chExt cx="539570" cy="40982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3B3DAA7-67F3-3B41-8576-5DB108139084}"/>
                  </a:ext>
                </a:extLst>
              </p:cNvPr>
              <p:cNvSpPr/>
              <p:nvPr/>
            </p:nvSpPr>
            <p:spPr>
              <a:xfrm>
                <a:off x="7024317" y="332986"/>
                <a:ext cx="310896" cy="409825"/>
              </a:xfrm>
              <a:prstGeom prst="ellipse">
                <a:avLst/>
              </a:prstGeom>
              <a:pattFill prst="wdDnDi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DDD80C4-F5C9-2948-AEC3-424144A57218}"/>
                  </a:ext>
                </a:extLst>
              </p:cNvPr>
              <p:cNvSpPr/>
              <p:nvPr/>
            </p:nvSpPr>
            <p:spPr>
              <a:xfrm>
                <a:off x="7252991" y="332986"/>
                <a:ext cx="310896" cy="409825"/>
              </a:xfrm>
              <a:prstGeom prst="ellipse">
                <a:avLst/>
              </a:prstGeom>
              <a:solidFill>
                <a:srgbClr val="00D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6144773-0A1C-504A-BD5D-ED39C2376AFB}"/>
                </a:ext>
              </a:extLst>
            </p:cNvPr>
            <p:cNvGrpSpPr/>
            <p:nvPr/>
          </p:nvGrpSpPr>
          <p:grpSpPr>
            <a:xfrm rot="10800000">
              <a:off x="6451403" y="3232275"/>
              <a:ext cx="539448" cy="409781"/>
              <a:chOff x="7019609" y="343007"/>
              <a:chExt cx="539507" cy="40982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4B4A6C6-1415-2942-9677-23CEA31EA35E}"/>
                  </a:ext>
                </a:extLst>
              </p:cNvPr>
              <p:cNvSpPr/>
              <p:nvPr/>
            </p:nvSpPr>
            <p:spPr>
              <a:xfrm>
                <a:off x="7019609" y="343007"/>
                <a:ext cx="310897" cy="409826"/>
              </a:xfrm>
              <a:prstGeom prst="ellipse">
                <a:avLst/>
              </a:prstGeom>
              <a:pattFill prst="zigZ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5F42F0-9914-5443-92F5-8A23C5AAB7C0}"/>
                  </a:ext>
                </a:extLst>
              </p:cNvPr>
              <p:cNvSpPr/>
              <p:nvPr/>
            </p:nvSpPr>
            <p:spPr>
              <a:xfrm>
                <a:off x="7248219" y="343009"/>
                <a:ext cx="310897" cy="409824"/>
              </a:xfrm>
              <a:prstGeom prst="ellipse">
                <a:avLst/>
              </a:prstGeom>
              <a:solidFill>
                <a:srgbClr val="FF1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255235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33" y="456586"/>
            <a:ext cx="871138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70C0"/>
                </a:solidFill>
              </a:rPr>
              <a:t>*</a:t>
            </a:r>
            <a:r>
              <a:rPr lang="ko-KR" altLang="en-US" sz="4800" b="1" dirty="0">
                <a:solidFill>
                  <a:srgbClr val="0070C0"/>
                </a:solidFill>
              </a:rPr>
              <a:t>참고사항</a:t>
            </a:r>
            <a:endParaRPr lang="en-US" altLang="ko-KR" sz="4800" b="1" dirty="0">
              <a:solidFill>
                <a:srgbClr val="0070C0"/>
              </a:solidFill>
            </a:endParaRPr>
          </a:p>
          <a:p>
            <a:endParaRPr lang="en-US" altLang="ko-KR" sz="2800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en-US" altLang="ko-KR" sz="2800" dirty="0">
                <a:solidFill>
                  <a:srgbClr val="0070C0"/>
                </a:solidFill>
              </a:rPr>
              <a:t>HW / SW </a:t>
            </a:r>
            <a:r>
              <a:rPr lang="ko-KR" altLang="en-US" sz="2800" dirty="0">
                <a:solidFill>
                  <a:srgbClr val="0070C0"/>
                </a:solidFill>
              </a:rPr>
              <a:t>구축 내역</a:t>
            </a:r>
            <a:endParaRPr lang="en-US" altLang="ko-KR" sz="2800" dirty="0">
              <a:solidFill>
                <a:srgbClr val="0070C0"/>
              </a:solidFill>
            </a:endParaRPr>
          </a:p>
          <a:p>
            <a:r>
              <a:rPr lang="en-US" altLang="ko-KR" sz="2800" dirty="0">
                <a:solidFill>
                  <a:srgbClr val="0070C0"/>
                </a:solidFill>
              </a:rPr>
              <a:t>    {</a:t>
            </a:r>
            <a:r>
              <a:rPr lang="ko-KR" altLang="en-US" sz="2800" dirty="0">
                <a:solidFill>
                  <a:srgbClr val="0070C0"/>
                </a:solidFill>
              </a:rPr>
              <a:t>최종보고서 </a:t>
            </a:r>
            <a:r>
              <a:rPr lang="en-US" altLang="ko-KR" sz="2800" dirty="0">
                <a:solidFill>
                  <a:srgbClr val="0070C0"/>
                </a:solidFill>
              </a:rPr>
              <a:t>38~41, 53~67p(SW), 67~78p(HW) </a:t>
            </a:r>
            <a:r>
              <a:rPr lang="ko-KR" altLang="en-US" sz="2800" dirty="0">
                <a:solidFill>
                  <a:srgbClr val="0070C0"/>
                </a:solidFill>
              </a:rPr>
              <a:t>참조</a:t>
            </a:r>
            <a:r>
              <a:rPr lang="en-US" altLang="ko-KR" sz="2800" dirty="0">
                <a:solidFill>
                  <a:srgbClr val="0070C0"/>
                </a:solidFill>
              </a:rPr>
              <a:t>}</a:t>
            </a:r>
          </a:p>
          <a:p>
            <a:endParaRPr lang="en-US" altLang="ko-KR" sz="2800" dirty="0">
              <a:solidFill>
                <a:srgbClr val="0070C0"/>
              </a:solidFill>
            </a:endParaRPr>
          </a:p>
          <a:p>
            <a:r>
              <a:rPr lang="en-US" altLang="ko-KR" sz="2800" dirty="0">
                <a:solidFill>
                  <a:srgbClr val="0070C0"/>
                </a:solidFill>
              </a:rPr>
              <a:t>2)</a:t>
            </a:r>
            <a:r>
              <a:rPr lang="ko-KR" altLang="en-US" sz="2800" dirty="0">
                <a:solidFill>
                  <a:srgbClr val="0070C0"/>
                </a:solidFill>
              </a:rPr>
              <a:t>정량적 목표 대비 개발 실적</a:t>
            </a:r>
            <a:r>
              <a:rPr lang="en-US" altLang="ko-KR" sz="2800" dirty="0">
                <a:solidFill>
                  <a:srgbClr val="0070C0"/>
                </a:solidFill>
              </a:rPr>
              <a:t>(</a:t>
            </a:r>
            <a:r>
              <a:rPr lang="ko-KR" altLang="en-US" sz="2800" dirty="0">
                <a:solidFill>
                  <a:srgbClr val="0070C0"/>
                </a:solidFill>
              </a:rPr>
              <a:t>최종보고서</a:t>
            </a:r>
            <a:r>
              <a:rPr lang="en-US" altLang="ko-KR" sz="2800" dirty="0">
                <a:solidFill>
                  <a:srgbClr val="0070C0"/>
                </a:solidFill>
              </a:rPr>
              <a:t> 42~78p </a:t>
            </a:r>
            <a:r>
              <a:rPr lang="ko-KR" altLang="en-US" sz="2800" dirty="0">
                <a:solidFill>
                  <a:srgbClr val="0070C0"/>
                </a:solidFill>
              </a:rPr>
              <a:t>참조</a:t>
            </a:r>
            <a:r>
              <a:rPr lang="en-US" altLang="ko-KR" sz="2800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2800" dirty="0">
                <a:solidFill>
                  <a:srgbClr val="0070C0"/>
                </a:solidFill>
              </a:rPr>
              <a:t>3)</a:t>
            </a:r>
            <a:r>
              <a:rPr lang="ko-KR" altLang="en-US" sz="2800" dirty="0">
                <a:solidFill>
                  <a:srgbClr val="0070C0"/>
                </a:solidFill>
              </a:rPr>
              <a:t>자체평가 항목대비 개발실적</a:t>
            </a:r>
            <a:r>
              <a:rPr lang="en-US" altLang="ko-KR" sz="2800" dirty="0">
                <a:solidFill>
                  <a:srgbClr val="0070C0"/>
                </a:solidFill>
              </a:rPr>
              <a:t> ( </a:t>
            </a:r>
            <a:r>
              <a:rPr lang="ko-KR" altLang="en-US" sz="2800" dirty="0">
                <a:solidFill>
                  <a:srgbClr val="0070C0"/>
                </a:solidFill>
              </a:rPr>
              <a:t>최종 </a:t>
            </a:r>
            <a:r>
              <a:rPr lang="en-US" altLang="ko-KR" sz="2800" dirty="0">
                <a:solidFill>
                  <a:srgbClr val="0070C0"/>
                </a:solidFill>
              </a:rPr>
              <a:t>79~97p </a:t>
            </a:r>
            <a:r>
              <a:rPr lang="ko-KR" altLang="en-US" sz="2800" dirty="0">
                <a:solidFill>
                  <a:srgbClr val="0070C0"/>
                </a:solidFill>
              </a:rPr>
              <a:t>참조</a:t>
            </a:r>
            <a:r>
              <a:rPr lang="en-US" altLang="ko-KR" sz="2800" dirty="0">
                <a:solidFill>
                  <a:srgbClr val="0070C0"/>
                </a:solidFill>
              </a:rPr>
              <a:t> )</a:t>
            </a:r>
          </a:p>
          <a:p>
            <a:r>
              <a:rPr lang="en-US" altLang="ko-KR" sz="2800" dirty="0">
                <a:solidFill>
                  <a:srgbClr val="0070C0"/>
                </a:solidFill>
              </a:rPr>
              <a:t>4)</a:t>
            </a:r>
            <a:r>
              <a:rPr lang="ko-KR" altLang="en-US" sz="2800" dirty="0">
                <a:solidFill>
                  <a:srgbClr val="0070C0"/>
                </a:solidFill>
              </a:rPr>
              <a:t>서비스 활용실적</a:t>
            </a:r>
            <a:r>
              <a:rPr lang="en-US" altLang="ko-KR" sz="2800" dirty="0">
                <a:solidFill>
                  <a:srgbClr val="0070C0"/>
                </a:solidFill>
              </a:rPr>
              <a:t>(</a:t>
            </a:r>
            <a:r>
              <a:rPr lang="ko-KR" altLang="en-US" sz="2800" dirty="0">
                <a:solidFill>
                  <a:srgbClr val="0070C0"/>
                </a:solidFill>
              </a:rPr>
              <a:t>통합테스트 계획 및 결과</a:t>
            </a:r>
            <a:r>
              <a:rPr lang="en-US" altLang="ko-KR" sz="2800" dirty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AutoNum type="arabicParenR"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1853502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7377" y="627635"/>
            <a:ext cx="87725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HW </a:t>
            </a:r>
            <a:r>
              <a:rPr lang="ko-KR" altLang="en-US" dirty="0"/>
              <a:t>구축 내역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1558" y="30997"/>
            <a:ext cx="2669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</a:rPr>
              <a:t>LST </a:t>
            </a:r>
            <a:r>
              <a:rPr lang="ko-KR" altLang="en-US" sz="5400" dirty="0">
                <a:solidFill>
                  <a:srgbClr val="FF0000"/>
                </a:solidFill>
              </a:rPr>
              <a:t>작성</a:t>
            </a:r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71" y="903321"/>
            <a:ext cx="3175142" cy="398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27" y="1035556"/>
            <a:ext cx="3898596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7377" y="100220"/>
            <a:ext cx="220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600" b="1" dirty="0"/>
              <a:t>HW / SW </a:t>
            </a:r>
            <a:r>
              <a:rPr lang="ko-KR" altLang="en-US" sz="1600" b="1" dirty="0"/>
              <a:t>구축 내역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37252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899" y="960631"/>
            <a:ext cx="3843120" cy="41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710" y="960632"/>
            <a:ext cx="2841541" cy="40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54821" y="-29380"/>
            <a:ext cx="2669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</a:rPr>
              <a:t>LST </a:t>
            </a:r>
            <a:r>
              <a:rPr lang="ko-KR" altLang="en-US" sz="54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7377" y="627635"/>
            <a:ext cx="87725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SW </a:t>
            </a:r>
            <a:r>
              <a:rPr lang="ko-KR" altLang="en-US" dirty="0"/>
              <a:t>구축 내역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7377" y="100220"/>
            <a:ext cx="220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600" b="1" dirty="0"/>
              <a:t>HW / SW </a:t>
            </a:r>
            <a:r>
              <a:rPr lang="ko-KR" altLang="en-US" sz="1600" b="1" dirty="0"/>
              <a:t>구축 내역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31448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34409"/>
              </p:ext>
            </p:extLst>
          </p:nvPr>
        </p:nvGraphicFramePr>
        <p:xfrm>
          <a:off x="2557920" y="724316"/>
          <a:ext cx="5278387" cy="4465902"/>
        </p:xfrm>
        <a:graphic>
          <a:graphicData uri="http://schemas.openxmlformats.org/drawingml/2006/table">
            <a:tbl>
              <a:tblPr/>
              <a:tblGrid>
                <a:gridCol w="62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7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16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57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-5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(</a:t>
                      </a:r>
                      <a:r>
                        <a:rPr lang="ko-KR" altLang="en-US" sz="900" b="1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주요성능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-5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Spec</a:t>
                      </a:r>
                      <a:r>
                        <a:rPr lang="en-US" altLang="ko-KR" sz="900" b="1" kern="0" spc="-50" baseline="3000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1)</a:t>
                      </a:r>
                      <a:r>
                        <a:rPr lang="en-US" altLang="ko-KR" sz="900" b="1" kern="0" spc="-5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단위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세계최고 수준 보유국</a:t>
                      </a:r>
                      <a:r>
                        <a:rPr lang="en-US" altLang="ko-KR" sz="900" b="1" kern="0" spc="-5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/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보유기업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연구개발 전 국내수준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 목표치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 방법</a:t>
                      </a:r>
                      <a:r>
                        <a:rPr lang="en-US" altLang="ko-KR" sz="900" b="1" kern="0" spc="-50" baseline="3000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3)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6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성능수준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성능수준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최종 목표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24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위치정보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m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미국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/3</a:t>
                      </a: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M,BI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법무부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실외기준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22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수요기업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22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실외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22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실내기준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건물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07">
                <a:tc rowSpan="2">
                  <a:txBody>
                    <a:bodyPr/>
                    <a:lstStyle/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부착자 상태분석기능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종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미국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/3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M,BI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법무부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3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탈착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저전력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운동성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수요기업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5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3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종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파손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저전력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15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부착형</a:t>
                      </a: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전자장치 동작시간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hr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미국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/3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M,BI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법무부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30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수요기업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30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부착형 전자장치 크기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mm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미국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/3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M,BI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19x60x60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분리형휴대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20x60x80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수요기업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부착형 전자장치 무게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g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200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수요기업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부착형</a:t>
                      </a: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전자장치 국가인증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KCC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시험기관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부착형</a:t>
                      </a: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전자장치 방진방수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IP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68(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분리형부착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68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공인인증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2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부착자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행동패턴 분석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4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종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종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수요기업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재택형</a:t>
                      </a: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전자장치 국가인증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4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4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4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KCC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1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공인인증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IMU </a:t>
                      </a: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정확도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10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%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10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10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90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공인 인증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42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특허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10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자체 평가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67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훼손가능성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10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%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-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수요기업 지정사양 만족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수요기업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-10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26179" marR="26179" marT="7238" marB="72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5996" y="762096"/>
            <a:ext cx="2153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LST </a:t>
            </a:r>
            <a:r>
              <a:rPr lang="ko-KR" altLang="en-US" sz="4000" b="1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7377" y="100220"/>
            <a:ext cx="27959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88973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923" y="1253588"/>
            <a:ext cx="5046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BMTECH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377" y="100220"/>
            <a:ext cx="43043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위치정보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실외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692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D2BE27C-CD50-E546-BC1C-1F08B2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77885"/>
              </p:ext>
            </p:extLst>
          </p:nvPr>
        </p:nvGraphicFramePr>
        <p:xfrm>
          <a:off x="652156" y="1190993"/>
          <a:ext cx="6381105" cy="797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498">
                  <a:extLst>
                    <a:ext uri="{9D8B030D-6E8A-4147-A177-3AD203B41FA5}">
                      <a16:colId xmlns:a16="http://schemas.microsoft.com/office/drawing/2014/main" val="481647439"/>
                    </a:ext>
                  </a:extLst>
                </a:gridCol>
                <a:gridCol w="1672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실제 코스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측저 횟수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 측정 거리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오차율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48.78m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44.62423m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8.87404674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37377" y="100220"/>
            <a:ext cx="43043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위치정보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실내</a:t>
            </a:r>
            <a:r>
              <a:rPr lang="en-US" altLang="ko-KR" sz="1600" b="1" dirty="0"/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6CAD8-59A8-E24D-B7C5-7B0214E9FF14}"/>
              </a:ext>
            </a:extLst>
          </p:cNvPr>
          <p:cNvGrpSpPr/>
          <p:nvPr/>
        </p:nvGrpSpPr>
        <p:grpSpPr>
          <a:xfrm>
            <a:off x="714442" y="645943"/>
            <a:ext cx="323711" cy="186545"/>
            <a:chOff x="6732390" y="393811"/>
            <a:chExt cx="539496" cy="31089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2B3ECF-9A96-2747-B986-72ADC7A521D7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8690DFF-A0AC-5D41-B960-69CE85B802EE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038153" y="585327"/>
            <a:ext cx="4007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실내 위치정보 추적 정확도 오차율 </a:t>
            </a:r>
            <a:r>
              <a:rPr lang="en-US" altLang="ko-KR" sz="1400" dirty="0"/>
              <a:t>10%</a:t>
            </a:r>
            <a:r>
              <a:rPr lang="ko-KR" altLang="en-US" sz="1400" dirty="0"/>
              <a:t> 이내 달성</a:t>
            </a:r>
            <a:endParaRPr lang="en-US" altLang="ko-KR" sz="1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857E24-4964-F248-AE51-F56573DD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6717"/>
              </p:ext>
            </p:extLst>
          </p:nvPr>
        </p:nvGraphicFramePr>
        <p:xfrm>
          <a:off x="1038153" y="2284108"/>
          <a:ext cx="6117189" cy="410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7189">
                  <a:extLst>
                    <a:ext uri="{9D8B030D-6E8A-4147-A177-3AD203B41FA5}">
                      <a16:colId xmlns:a16="http://schemas.microsoft.com/office/drawing/2014/main" val="7087032"/>
                    </a:ext>
                  </a:extLst>
                </a:gridCol>
              </a:tblGrid>
              <a:tr h="410175"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/>
                        <a:t>측위보정</a:t>
                      </a:r>
                      <a:r>
                        <a:rPr lang="ko-KR" altLang="en-US" sz="1400" b="0" dirty="0"/>
                        <a:t> 알고리즘 흐름도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572792"/>
                  </a:ext>
                </a:extLst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1290379" y="2817113"/>
            <a:ext cx="4931351" cy="1994804"/>
            <a:chOff x="1038153" y="1740906"/>
            <a:chExt cx="7177418" cy="29033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153" y="1740906"/>
              <a:ext cx="2881310" cy="290337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760" y="1740906"/>
              <a:ext cx="3773811" cy="290337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2179321" y="2347326"/>
            <a:ext cx="6229350" cy="30087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AskStory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 완료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수정 사항 존재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9487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7377" y="100220"/>
            <a:ext cx="43043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위치정보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실내</a:t>
            </a:r>
            <a:r>
              <a:rPr lang="en-US" altLang="ko-KR" sz="1600" b="1" dirty="0"/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6CAD8-59A8-E24D-B7C5-7B0214E9FF14}"/>
              </a:ext>
            </a:extLst>
          </p:cNvPr>
          <p:cNvGrpSpPr/>
          <p:nvPr/>
        </p:nvGrpSpPr>
        <p:grpSpPr>
          <a:xfrm>
            <a:off x="714442" y="645943"/>
            <a:ext cx="323711" cy="186545"/>
            <a:chOff x="6732390" y="393811"/>
            <a:chExt cx="539496" cy="31089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2B3ECF-9A96-2747-B986-72ADC7A521D7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8690DFF-A0AC-5D41-B960-69CE85B802EE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038153" y="585327"/>
            <a:ext cx="7537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실내 위치정보 추적 정확도 향상을 위한 </a:t>
            </a:r>
            <a:r>
              <a:rPr lang="en-US" altLang="ko-KR" sz="1400" dirty="0"/>
              <a:t>AI </a:t>
            </a:r>
            <a:r>
              <a:rPr lang="ko-KR" altLang="en-US" sz="1400" dirty="0"/>
              <a:t>기반의 행동패턴 분석을 통한 측위 보정 시스템 작성</a:t>
            </a:r>
            <a:endParaRPr lang="en-US" altLang="ko-KR" sz="1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857E24-4964-F248-AE51-F56573DD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285842"/>
              </p:ext>
            </p:extLst>
          </p:nvPr>
        </p:nvGraphicFramePr>
        <p:xfrm>
          <a:off x="1150284" y="1060353"/>
          <a:ext cx="6843432" cy="410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3432">
                  <a:extLst>
                    <a:ext uri="{9D8B030D-6E8A-4147-A177-3AD203B41FA5}">
                      <a16:colId xmlns:a16="http://schemas.microsoft.com/office/drawing/2014/main" val="7087032"/>
                    </a:ext>
                  </a:extLst>
                </a:gridCol>
              </a:tblGrid>
              <a:tr h="410175"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알고리즘의 파라미터 및 연산 결과를 위한 모니터 툴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572792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7457325" y="1060353"/>
            <a:ext cx="1477125" cy="12237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AskStory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 완료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6A1BB7-2C57-9442-9C53-7C6F0A1D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69" y="1753985"/>
            <a:ext cx="499006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5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2876" y="210828"/>
            <a:ext cx="1171575" cy="400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8334"/>
            <a:ext cx="3635896" cy="51518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51520" y="2148334"/>
            <a:ext cx="2904357" cy="723275"/>
            <a:chOff x="332182" y="2864446"/>
            <a:chExt cx="3872476" cy="964367"/>
          </a:xfrm>
        </p:grpSpPr>
        <p:sp>
          <p:nvSpPr>
            <p:cNvPr id="8" name="직사각형 7"/>
            <p:cNvSpPr/>
            <p:nvPr/>
          </p:nvSpPr>
          <p:spPr>
            <a:xfrm>
              <a:off x="813295" y="2864446"/>
              <a:ext cx="2897032" cy="96436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100" b="1" spc="38" dirty="0">
                  <a:ln w="0"/>
                  <a:solidFill>
                    <a:srgbClr val="FFFFFF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Contents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32182" y="3790950"/>
              <a:ext cx="3872476" cy="0"/>
            </a:xfrm>
            <a:prstGeom prst="line">
              <a:avLst/>
            </a:prstGeom>
            <a:ln w="254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3851921" y="565787"/>
            <a:ext cx="5250027" cy="41319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335756" indent="-335756">
              <a:lnSpc>
                <a:spcPct val="150000"/>
              </a:lnSpc>
            </a:pPr>
            <a:r>
              <a:rPr lang="en-US" altLang="ko-KR" sz="2100" b="1" dirty="0"/>
              <a:t>01</a:t>
            </a:r>
            <a:r>
              <a:rPr lang="en-US" altLang="ko-KR" sz="21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100" b="1" dirty="0">
                <a:solidFill>
                  <a:schemeClr val="bg1">
                    <a:lumMod val="50000"/>
                  </a:schemeClr>
                </a:solidFill>
              </a:rPr>
              <a:t>과제추진배경</a:t>
            </a:r>
            <a:endParaRPr lang="en-US" altLang="ko-KR" sz="2100" b="1" dirty="0">
              <a:solidFill>
                <a:schemeClr val="bg1">
                  <a:lumMod val="50000"/>
                </a:schemeClr>
              </a:solidFill>
            </a:endParaRPr>
          </a:p>
          <a:p>
            <a:pPr marL="335756" indent="-335756">
              <a:lnSpc>
                <a:spcPct val="150000"/>
              </a:lnSpc>
            </a:pP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marL="335756" indent="-335756">
              <a:lnSpc>
                <a:spcPct val="150000"/>
              </a:lnSpc>
            </a:pPr>
            <a:r>
              <a:rPr lang="en-US" altLang="ko-KR" sz="2100" b="1" dirty="0"/>
              <a:t>02</a:t>
            </a:r>
            <a:r>
              <a:rPr lang="en-US" altLang="ko-KR" sz="21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100" b="1" dirty="0">
                <a:solidFill>
                  <a:schemeClr val="bg1">
                    <a:lumMod val="50000"/>
                  </a:schemeClr>
                </a:solidFill>
              </a:rPr>
              <a:t>최종목표 및 사업범위</a:t>
            </a:r>
            <a:endParaRPr lang="en-US" altLang="ko-KR" sz="2100" b="1" dirty="0">
              <a:solidFill>
                <a:schemeClr val="bg1">
                  <a:lumMod val="50000"/>
                </a:schemeClr>
              </a:solidFill>
            </a:endParaRPr>
          </a:p>
          <a:p>
            <a:pPr marL="335756" indent="-335756">
              <a:lnSpc>
                <a:spcPct val="150000"/>
              </a:lnSpc>
            </a:pP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marL="335756" indent="-335756">
              <a:lnSpc>
                <a:spcPct val="150000"/>
              </a:lnSpc>
            </a:pPr>
            <a:r>
              <a:rPr lang="en-US" altLang="ko-KR" sz="2100" b="1" dirty="0"/>
              <a:t>03</a:t>
            </a:r>
            <a:r>
              <a:rPr lang="en-US" altLang="ko-KR" sz="21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100" b="1" dirty="0">
                <a:solidFill>
                  <a:schemeClr val="bg1">
                    <a:lumMod val="50000"/>
                  </a:schemeClr>
                </a:solidFill>
              </a:rPr>
              <a:t>목표달성도</a:t>
            </a:r>
            <a:r>
              <a:rPr lang="en-US" altLang="ko-KR" sz="21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100" b="1" dirty="0">
                <a:solidFill>
                  <a:schemeClr val="bg1">
                    <a:lumMod val="50000"/>
                  </a:schemeClr>
                </a:solidFill>
              </a:rPr>
              <a:t>추진실적</a:t>
            </a:r>
            <a:r>
              <a:rPr lang="en-US" altLang="ko-KR" sz="21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35756" indent="-335756">
              <a:lnSpc>
                <a:spcPct val="150000"/>
              </a:lnSpc>
            </a:pP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marL="335756" indent="-335756">
              <a:lnSpc>
                <a:spcPct val="150000"/>
              </a:lnSpc>
            </a:pPr>
            <a:r>
              <a:rPr lang="en-US" altLang="ko-KR" sz="2100" b="1" dirty="0"/>
              <a:t>04</a:t>
            </a:r>
            <a:r>
              <a:rPr lang="en-US" altLang="ko-KR" sz="21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100" b="1" dirty="0">
                <a:solidFill>
                  <a:schemeClr val="bg1">
                    <a:lumMod val="50000"/>
                  </a:schemeClr>
                </a:solidFill>
              </a:rPr>
              <a:t>과제성과</a:t>
            </a:r>
            <a:endParaRPr lang="en-US" altLang="ko-KR" sz="2100" b="1" dirty="0">
              <a:solidFill>
                <a:schemeClr val="bg1">
                  <a:lumMod val="50000"/>
                </a:schemeClr>
              </a:solidFill>
            </a:endParaRPr>
          </a:p>
          <a:p>
            <a:pPr marL="335756" indent="-335756">
              <a:lnSpc>
                <a:spcPct val="150000"/>
              </a:lnSpc>
            </a:pP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marL="335756" indent="-335756">
              <a:lnSpc>
                <a:spcPct val="150000"/>
              </a:lnSpc>
            </a:pPr>
            <a:r>
              <a:rPr lang="en-US" altLang="ko-KR" sz="2100" b="1" dirty="0"/>
              <a:t>05</a:t>
            </a:r>
            <a:r>
              <a:rPr lang="en-US" altLang="ko-KR" sz="21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100" b="1" dirty="0">
                <a:solidFill>
                  <a:schemeClr val="bg1">
                    <a:lumMod val="50000"/>
                  </a:schemeClr>
                </a:solidFill>
              </a:rPr>
              <a:t>사업비관련 현황</a:t>
            </a:r>
            <a:endParaRPr lang="en-US" altLang="ko-KR" sz="2100" b="1" dirty="0">
              <a:solidFill>
                <a:schemeClr val="bg1">
                  <a:lumMod val="50000"/>
                </a:schemeClr>
              </a:solidFill>
            </a:endParaRPr>
          </a:p>
          <a:p>
            <a:pPr marL="335756" indent="-335756">
              <a:lnSpc>
                <a:spcPct val="150000"/>
              </a:lnSpc>
            </a:pP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marL="335756" indent="-335756">
              <a:lnSpc>
                <a:spcPct val="150000"/>
              </a:lnSpc>
            </a:pPr>
            <a:r>
              <a:rPr lang="en-US" altLang="ko-KR" sz="2100" b="1" dirty="0"/>
              <a:t>06</a:t>
            </a:r>
            <a:r>
              <a:rPr lang="en-US" altLang="ko-KR" sz="21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100" b="1" dirty="0">
                <a:solidFill>
                  <a:schemeClr val="bg1">
                    <a:lumMod val="50000"/>
                  </a:schemeClr>
                </a:solidFill>
              </a:rPr>
              <a:t>성과활용계획</a:t>
            </a:r>
            <a:endParaRPr kumimoji="1"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1566979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F810BC-CCF7-6748-B11D-295C04D5D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42595"/>
              </p:ext>
            </p:extLst>
          </p:nvPr>
        </p:nvGraphicFramePr>
        <p:xfrm>
          <a:off x="714448" y="1052609"/>
          <a:ext cx="7400835" cy="507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63">
                  <a:extLst>
                    <a:ext uri="{9D8B030D-6E8A-4147-A177-3AD203B41FA5}">
                      <a16:colId xmlns:a16="http://schemas.microsoft.com/office/drawing/2014/main" val="3169664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26774567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3452713443"/>
                    </a:ext>
                  </a:extLst>
                </a:gridCol>
                <a:gridCol w="2097706">
                  <a:extLst>
                    <a:ext uri="{9D8B030D-6E8A-4147-A177-3AD203B41FA5}">
                      <a16:colId xmlns:a16="http://schemas.microsoft.com/office/drawing/2014/main" val="4154013766"/>
                    </a:ext>
                  </a:extLst>
                </a:gridCol>
                <a:gridCol w="1400238">
                  <a:extLst>
                    <a:ext uri="{9D8B030D-6E8A-4147-A177-3AD203B41FA5}">
                      <a16:colId xmlns:a16="http://schemas.microsoft.com/office/drawing/2014/main" val="2402341790"/>
                    </a:ext>
                  </a:extLst>
                </a:gridCol>
              </a:tblGrid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Case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Loss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Data set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횟수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 횟수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02101"/>
                  </a:ext>
                </a:extLst>
              </a:tr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9.97 %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2450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18681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37377" y="100220"/>
            <a:ext cx="4176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행동패턴분석</a:t>
            </a:r>
            <a:endParaRPr lang="en-US" altLang="ko-KR" sz="16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6CAD8-59A8-E24D-B7C5-7B0214E9FF14}"/>
              </a:ext>
            </a:extLst>
          </p:cNvPr>
          <p:cNvGrpSpPr/>
          <p:nvPr/>
        </p:nvGrpSpPr>
        <p:grpSpPr>
          <a:xfrm>
            <a:off x="577282" y="2025163"/>
            <a:ext cx="323711" cy="186545"/>
            <a:chOff x="6732390" y="393811"/>
            <a:chExt cx="539496" cy="31089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2B3ECF-9A96-2747-B986-72ADC7A521D7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8690DFF-A0AC-5D41-B960-69CE85B802EE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900993" y="1964547"/>
            <a:ext cx="3121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분석할 행동 패턴 종류 총 10종을 목표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857E24-4964-F248-AE51-F56573DD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1737"/>
              </p:ext>
            </p:extLst>
          </p:nvPr>
        </p:nvGraphicFramePr>
        <p:xfrm>
          <a:off x="1104973" y="2495167"/>
          <a:ext cx="6696430" cy="410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5356">
                  <a:extLst>
                    <a:ext uri="{9D8B030D-6E8A-4147-A177-3AD203B41FA5}">
                      <a16:colId xmlns:a16="http://schemas.microsoft.com/office/drawing/2014/main" val="7087032"/>
                    </a:ext>
                  </a:extLst>
                </a:gridCol>
                <a:gridCol w="46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175"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행동패턴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상세 설명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57279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624669" y="2876293"/>
            <a:ext cx="930255" cy="319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en-US" altLang="ko-KR" sz="1200" dirty="0"/>
              <a:t>Walk</a:t>
            </a:r>
          </a:p>
          <a:p>
            <a:pPr algn="ctr">
              <a:lnSpc>
                <a:spcPct val="170000"/>
              </a:lnSpc>
            </a:pPr>
            <a:r>
              <a:rPr lang="en-US" altLang="ko-KR" sz="1200" dirty="0"/>
              <a:t>Run</a:t>
            </a:r>
          </a:p>
          <a:p>
            <a:pPr algn="ctr">
              <a:lnSpc>
                <a:spcPct val="170000"/>
              </a:lnSpc>
            </a:pPr>
            <a:r>
              <a:rPr lang="en-US" altLang="ko-KR" sz="1200" dirty="0"/>
              <a:t>Stand</a:t>
            </a:r>
          </a:p>
          <a:p>
            <a:pPr algn="ctr">
              <a:lnSpc>
                <a:spcPct val="170000"/>
              </a:lnSpc>
            </a:pPr>
            <a:r>
              <a:rPr lang="en-US" altLang="ko-KR" sz="1200" dirty="0"/>
              <a:t>Ray down</a:t>
            </a:r>
          </a:p>
          <a:p>
            <a:pPr algn="ctr">
              <a:lnSpc>
                <a:spcPct val="170000"/>
              </a:lnSpc>
            </a:pPr>
            <a:r>
              <a:rPr lang="en-US" altLang="ko-KR" sz="1200" dirty="0"/>
              <a:t>Stair-up</a:t>
            </a:r>
          </a:p>
          <a:p>
            <a:pPr algn="ctr">
              <a:lnSpc>
                <a:spcPct val="170000"/>
              </a:lnSpc>
            </a:pPr>
            <a:r>
              <a:rPr lang="en-US" altLang="ko-KR" sz="1200" dirty="0"/>
              <a:t>Stair-down</a:t>
            </a:r>
          </a:p>
          <a:p>
            <a:pPr algn="ctr">
              <a:lnSpc>
                <a:spcPct val="170000"/>
              </a:lnSpc>
            </a:pPr>
            <a:r>
              <a:rPr lang="en-US" altLang="ko-KR" sz="1200" dirty="0"/>
              <a:t>Kneel-down</a:t>
            </a:r>
          </a:p>
          <a:p>
            <a:pPr algn="ctr">
              <a:lnSpc>
                <a:spcPct val="170000"/>
              </a:lnSpc>
            </a:pPr>
            <a:r>
              <a:rPr lang="en-US" altLang="ko-KR" sz="1200" dirty="0"/>
              <a:t>Twisted leg</a:t>
            </a:r>
          </a:p>
          <a:p>
            <a:pPr algn="ctr">
              <a:lnSpc>
                <a:spcPct val="170000"/>
              </a:lnSpc>
            </a:pPr>
            <a:r>
              <a:rPr lang="en-US" altLang="ko-KR" sz="1200" dirty="0"/>
              <a:t>Ride bicycle</a:t>
            </a:r>
          </a:p>
          <a:p>
            <a:pPr algn="ctr">
              <a:lnSpc>
                <a:spcPct val="170000"/>
              </a:lnSpc>
            </a:pPr>
            <a:r>
              <a:rPr lang="en-US" altLang="ko-KR" sz="1200" dirty="0"/>
              <a:t>Other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642034" y="2876293"/>
            <a:ext cx="4083169" cy="3192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dirty="0"/>
              <a:t>약 </a:t>
            </a:r>
            <a:r>
              <a:rPr lang="en-US" altLang="ko-KR" sz="1200" dirty="0"/>
              <a:t>4-6km/h</a:t>
            </a:r>
            <a:r>
              <a:rPr lang="ko-KR" altLang="en-US" sz="1200" dirty="0"/>
              <a:t>의 속도로 직선 방향으로 걷는 행동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약 </a:t>
            </a:r>
            <a:r>
              <a:rPr lang="en-US" altLang="ko-KR" sz="1200" dirty="0"/>
              <a:t>7-30km/h</a:t>
            </a:r>
            <a:r>
              <a:rPr lang="ko-KR" altLang="en-US" sz="1200" dirty="0"/>
              <a:t>의 속도로 직선 방향으로 뛰는 행동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서 있는 상태로 정지된 행동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누워있는 상태로 정지된 행동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높이 </a:t>
            </a:r>
            <a:r>
              <a:rPr lang="en-US" altLang="ko-KR" sz="1200" dirty="0"/>
              <a:t>16-18cm </a:t>
            </a:r>
            <a:r>
              <a:rPr lang="ko-KR" altLang="en-US" sz="1200" dirty="0"/>
              <a:t>계단을 직선으로 올라가는 행동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높이 </a:t>
            </a:r>
            <a:r>
              <a:rPr lang="en-US" altLang="ko-KR" sz="1200" dirty="0"/>
              <a:t>16-18cm </a:t>
            </a:r>
            <a:r>
              <a:rPr lang="ko-KR" altLang="en-US" sz="1200" dirty="0"/>
              <a:t>계단을 직선으로 내려가는 행동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엎드린 상태에서 정지된 행동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걷기</a:t>
            </a:r>
            <a:r>
              <a:rPr lang="en-US" altLang="ko-KR" sz="1200" dirty="0"/>
              <a:t>, </a:t>
            </a:r>
            <a:r>
              <a:rPr lang="ko-KR" altLang="en-US" sz="1200" dirty="0"/>
              <a:t>뛰기</a:t>
            </a:r>
            <a:r>
              <a:rPr lang="en-US" altLang="ko-KR" sz="1200" dirty="0"/>
              <a:t>, </a:t>
            </a:r>
            <a:r>
              <a:rPr lang="ko-KR" altLang="en-US" sz="1200" dirty="0"/>
              <a:t>서기 행동을 제외한 특정 운동량을 보이는 행동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약 </a:t>
            </a:r>
            <a:r>
              <a:rPr lang="en-US" altLang="ko-KR" sz="1200" dirty="0"/>
              <a:t>15-40km/h</a:t>
            </a:r>
            <a:r>
              <a:rPr lang="ko-KR" altLang="en-US" sz="1200" dirty="0"/>
              <a:t>의 속도로 양쪽발로 자전거 페달을 밟는 행동</a:t>
            </a:r>
            <a:endParaRPr lang="en-US" altLang="ko-KR" sz="1200" dirty="0"/>
          </a:p>
          <a:p>
            <a:pPr>
              <a:lnSpc>
                <a:spcPct val="170000"/>
              </a:lnSpc>
            </a:pPr>
            <a:r>
              <a:rPr lang="ko-KR" altLang="en-US" sz="1200" dirty="0"/>
              <a:t>위의 </a:t>
            </a:r>
            <a:r>
              <a:rPr lang="en-US" altLang="ko-KR" sz="1200" dirty="0"/>
              <a:t>9</a:t>
            </a:r>
            <a:r>
              <a:rPr lang="ko-KR" altLang="en-US" sz="1200" dirty="0"/>
              <a:t>가지 패턴 외의 행동</a:t>
            </a:r>
            <a:endParaRPr lang="en-US" altLang="ko-KR" sz="12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3180648" y="2553769"/>
            <a:ext cx="0" cy="351634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10741" y="82755"/>
            <a:ext cx="6797078" cy="46416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AskStory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 완료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수정 사항 존재</a:t>
            </a:r>
            <a:endParaRPr lang="en-US" altLang="ko-KR" sz="20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D2D911-F45B-064A-8730-2C65095C59CB}"/>
              </a:ext>
            </a:extLst>
          </p:cNvPr>
          <p:cNvGrpSpPr/>
          <p:nvPr/>
        </p:nvGrpSpPr>
        <p:grpSpPr>
          <a:xfrm>
            <a:off x="577282" y="624155"/>
            <a:ext cx="323711" cy="186545"/>
            <a:chOff x="6732390" y="393811"/>
            <a:chExt cx="539496" cy="31089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9C61828-1A1D-C74A-B478-686E0D3572A3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C98AE69-08ED-7842-A518-6EDBB86CFF73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FFD6FB-6970-124F-A84C-DEB0AAD13D46}"/>
              </a:ext>
            </a:extLst>
          </p:cNvPr>
          <p:cNvSpPr/>
          <p:nvPr/>
        </p:nvSpPr>
        <p:spPr>
          <a:xfrm>
            <a:off x="900993" y="563539"/>
            <a:ext cx="3392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10</a:t>
            </a:r>
            <a:r>
              <a:rPr lang="ko-KR" altLang="en-US" sz="1400" dirty="0"/>
              <a:t>종의 행동패턴의 손실률 </a:t>
            </a:r>
            <a:r>
              <a:rPr lang="en-US" altLang="ko-KR" sz="1400" dirty="0"/>
              <a:t>10%</a:t>
            </a:r>
            <a:r>
              <a:rPr lang="ko-KR" altLang="en-US" sz="1400" dirty="0"/>
              <a:t> 이내 달성</a:t>
            </a:r>
          </a:p>
        </p:txBody>
      </p:sp>
    </p:spTree>
    <p:extLst>
      <p:ext uri="{BB962C8B-B14F-4D97-AF65-F5344CB8AC3E}">
        <p14:creationId xmlns:p14="http://schemas.microsoft.com/office/powerpoint/2010/main" val="1665572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7377" y="100220"/>
            <a:ext cx="4176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행동패턴분석</a:t>
            </a:r>
            <a:endParaRPr lang="en-US" altLang="ko-KR" sz="16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6CAD8-59A8-E24D-B7C5-7B0214E9FF14}"/>
              </a:ext>
            </a:extLst>
          </p:cNvPr>
          <p:cNvGrpSpPr/>
          <p:nvPr/>
        </p:nvGrpSpPr>
        <p:grpSpPr>
          <a:xfrm>
            <a:off x="714442" y="645943"/>
            <a:ext cx="323711" cy="186545"/>
            <a:chOff x="6732390" y="393811"/>
            <a:chExt cx="539496" cy="31089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2B3ECF-9A96-2747-B986-72ADC7A521D7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8690DFF-A0AC-5D41-B960-69CE85B802EE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038153" y="585327"/>
            <a:ext cx="3375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/>
              <a:t>각각의 행동패턴은 </a:t>
            </a:r>
            <a:r>
              <a:rPr lang="en-US" altLang="ko-KR" sz="1400" dirty="0"/>
              <a:t>SVM</a:t>
            </a:r>
            <a:r>
              <a:rPr lang="ko-KR" altLang="en-US" sz="1400" dirty="0"/>
              <a:t>를 활용하여 분류</a:t>
            </a:r>
            <a:endParaRPr lang="en-US" altLang="ko-KR" sz="1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6955" y="1146733"/>
            <a:ext cx="6656444" cy="3438187"/>
            <a:chOff x="1495353" y="1146733"/>
            <a:chExt cx="6656444" cy="3438187"/>
          </a:xfrm>
        </p:grpSpPr>
        <p:grpSp>
          <p:nvGrpSpPr>
            <p:cNvPr id="2" name="그룹 1"/>
            <p:cNvGrpSpPr/>
            <p:nvPr/>
          </p:nvGrpSpPr>
          <p:grpSpPr>
            <a:xfrm>
              <a:off x="1495353" y="1146733"/>
              <a:ext cx="4324156" cy="3438187"/>
              <a:chOff x="2251101" y="1039657"/>
              <a:chExt cx="4324156" cy="343818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1C53D60-928D-F844-A12A-9F6C5E0F8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51101" y="3766909"/>
                <a:ext cx="4324156" cy="71093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287EF65-5495-F146-9B8B-FE29C2A4B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1101" y="1039657"/>
                <a:ext cx="4324156" cy="2656043"/>
              </a:xfrm>
              <a:prstGeom prst="rect">
                <a:avLst/>
              </a:prstGeom>
            </p:spPr>
          </p:pic>
        </p:grpSp>
        <p:sp>
          <p:nvSpPr>
            <p:cNvPr id="14" name="이등변 삼각형 13"/>
            <p:cNvSpPr/>
            <p:nvPr/>
          </p:nvSpPr>
          <p:spPr>
            <a:xfrm rot="5400000" flipV="1">
              <a:off x="5961839" y="1239899"/>
              <a:ext cx="139896" cy="9733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80454" y="1153115"/>
              <a:ext cx="2071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200" b="1" dirty="0"/>
                <a:t>SVM </a:t>
              </a:r>
              <a:r>
                <a:rPr lang="ko-KR" altLang="en-US" sz="1200" b="1" dirty="0"/>
                <a:t>데이터 트레이닝 셋 및</a:t>
              </a:r>
              <a:endParaRPr lang="en-US" altLang="ko-KR" sz="1200" b="1" dirty="0"/>
            </a:p>
            <a:p>
              <a:pPr fontAlgn="base"/>
              <a:r>
                <a:rPr lang="ko-KR" altLang="en-US" sz="1200" b="1" dirty="0"/>
                <a:t>러닝모델 결과</a:t>
              </a:r>
              <a:endParaRPr lang="en-US" altLang="ko-KR" sz="1200" b="1" dirty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316393" y="1862876"/>
            <a:ext cx="1477125" cy="12237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AskStory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 완료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3667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7377" y="100220"/>
            <a:ext cx="4176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행동패턴분석</a:t>
            </a:r>
            <a:endParaRPr lang="en-US" altLang="ko-KR" sz="16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6CAD8-59A8-E24D-B7C5-7B0214E9FF14}"/>
              </a:ext>
            </a:extLst>
          </p:cNvPr>
          <p:cNvGrpSpPr/>
          <p:nvPr/>
        </p:nvGrpSpPr>
        <p:grpSpPr>
          <a:xfrm>
            <a:off x="714442" y="645943"/>
            <a:ext cx="323711" cy="186545"/>
            <a:chOff x="6732390" y="393811"/>
            <a:chExt cx="539496" cy="31089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2B3ECF-9A96-2747-B986-72ADC7A521D7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8690DFF-A0AC-5D41-B960-69CE85B802EE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095973" y="584756"/>
            <a:ext cx="3217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1400" dirty="0"/>
              <a:t>행동패턴 예측을 위한 알고리즘 흐름도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653887-B70C-9240-A6DF-0CF123AED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34" y="1239129"/>
            <a:ext cx="5132332" cy="338001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430693" y="82755"/>
            <a:ext cx="1477125" cy="12237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AskStory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 완료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800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7377" y="100220"/>
            <a:ext cx="4176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행동패턴분석</a:t>
            </a:r>
            <a:endParaRPr lang="en-US" altLang="ko-KR" sz="16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6CAD8-59A8-E24D-B7C5-7B0214E9FF14}"/>
              </a:ext>
            </a:extLst>
          </p:cNvPr>
          <p:cNvGrpSpPr/>
          <p:nvPr/>
        </p:nvGrpSpPr>
        <p:grpSpPr>
          <a:xfrm>
            <a:off x="714442" y="645943"/>
            <a:ext cx="323711" cy="186545"/>
            <a:chOff x="6732390" y="393811"/>
            <a:chExt cx="539496" cy="31089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2B3ECF-9A96-2747-B986-72ADC7A521D7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8690DFF-A0AC-5D41-B960-69CE85B802EE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038153" y="585327"/>
            <a:ext cx="3121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분석할 행동 패턴 종류 총 10종을 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7CBE7B-7125-8F4F-B2D9-EB43ACA5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3" y="2083169"/>
            <a:ext cx="4128224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2F2526-EBD6-B642-8CBC-F564C0EA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86" y="2083169"/>
            <a:ext cx="4137892" cy="216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430693" y="82755"/>
            <a:ext cx="1477125" cy="12237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AskStory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 완료</a:t>
            </a:r>
            <a:endParaRPr lang="en-US" altLang="ko-KR" sz="20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7857E24-4964-F248-AE51-F56573DD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079416"/>
              </p:ext>
            </p:extLst>
          </p:nvPr>
        </p:nvGraphicFramePr>
        <p:xfrm>
          <a:off x="1150284" y="1306510"/>
          <a:ext cx="6843432" cy="410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3432">
                  <a:extLst>
                    <a:ext uri="{9D8B030D-6E8A-4147-A177-3AD203B41FA5}">
                      <a16:colId xmlns:a16="http://schemas.microsoft.com/office/drawing/2014/main" val="7087032"/>
                    </a:ext>
                  </a:extLst>
                </a:gridCol>
              </a:tblGrid>
              <a:tr h="410175"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사용자의 행동 패턴 및 예측에 대한 시각화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Tool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572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60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923" y="1253588"/>
            <a:ext cx="50680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BMTECH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377" y="100220"/>
            <a:ext cx="4791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 err="1"/>
              <a:t>부착자상태분석기능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018175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923" y="1253588"/>
            <a:ext cx="50680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BMTECH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377" y="100220"/>
            <a:ext cx="4838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 err="1"/>
              <a:t>부착형장치</a:t>
            </a:r>
            <a:r>
              <a:rPr lang="ko-KR" altLang="en-US" sz="1600" b="1" dirty="0"/>
              <a:t> 동작시간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702433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923" y="1253588"/>
            <a:ext cx="50680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BMTECH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377" y="100220"/>
            <a:ext cx="4838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 err="1"/>
              <a:t>부착형장치</a:t>
            </a:r>
            <a:r>
              <a:rPr lang="ko-KR" altLang="en-US" sz="1600" b="1" dirty="0"/>
              <a:t> 동작시간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09220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923" y="1253588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377" y="100220"/>
            <a:ext cx="3970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훼손가능성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99421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923" y="1253588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377" y="100220"/>
            <a:ext cx="4427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 err="1"/>
              <a:t>부착형장치</a:t>
            </a:r>
            <a:r>
              <a:rPr lang="ko-KR" altLang="en-US" sz="1600" b="1" dirty="0"/>
              <a:t> 무게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18698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923" y="1253588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377" y="100220"/>
            <a:ext cx="3697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인증</a:t>
            </a:r>
            <a:r>
              <a:rPr lang="en-US" altLang="ko-KR" sz="1600" b="1" dirty="0"/>
              <a:t>(KC)</a:t>
            </a:r>
          </a:p>
        </p:txBody>
      </p:sp>
    </p:spTree>
    <p:extLst>
      <p:ext uri="{BB962C8B-B14F-4D97-AF65-F5344CB8AC3E}">
        <p14:creationId xmlns:p14="http://schemas.microsoft.com/office/powerpoint/2010/main" val="153091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5CA99C-F35C-6646-8533-CFF52ED2CD27}"/>
              </a:ext>
            </a:extLst>
          </p:cNvPr>
          <p:cNvGrpSpPr/>
          <p:nvPr/>
        </p:nvGrpSpPr>
        <p:grpSpPr>
          <a:xfrm>
            <a:off x="2500912" y="2256014"/>
            <a:ext cx="3878892" cy="555793"/>
            <a:chOff x="3269235" y="3048747"/>
            <a:chExt cx="3319516" cy="741056"/>
          </a:xfrm>
        </p:grpSpPr>
        <p:sp>
          <p:nvSpPr>
            <p:cNvPr id="5" name="Shape 621">
              <a:extLst>
                <a:ext uri="{FF2B5EF4-FFF2-40B4-BE49-F238E27FC236}">
                  <a16:creationId xmlns:a16="http://schemas.microsoft.com/office/drawing/2014/main" id="{DFFA95AA-0C53-724D-B113-5ADF76813CE9}"/>
                </a:ext>
              </a:extLst>
            </p:cNvPr>
            <p:cNvSpPr/>
            <p:nvPr/>
          </p:nvSpPr>
          <p:spPr>
            <a:xfrm>
              <a:off x="3710502" y="3048747"/>
              <a:ext cx="2424274" cy="7410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1275" tIns="41275" rIns="41275" bIns="41275">
              <a:spAutoFit/>
            </a:bodyPr>
            <a:lstStyle>
              <a:lvl1pPr algn="ctr" defTabSz="584200">
                <a:lnSpc>
                  <a:spcPct val="120000"/>
                </a:lnSpc>
                <a:defRPr sz="4000">
                  <a:solidFill>
                    <a:srgbClr val="34578A"/>
                  </a:solidFill>
                  <a:latin typeface="나눔고딕 ExtraBold"/>
                  <a:ea typeface="나눔고딕 ExtraBold"/>
                  <a:cs typeface="나눔고딕 ExtraBold"/>
                  <a:sym typeface="나눔고딕 ExtraBold"/>
                </a:defRPr>
              </a:lvl1pPr>
            </a:lstStyle>
            <a:p>
              <a:pPr defTabSz="497853"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+mn-ea"/>
                  <a:ea typeface="+mn-ea"/>
                </a:rPr>
                <a:t>과제추진배경</a:t>
              </a:r>
              <a:endParaRPr sz="2800" b="1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E5C221-0D85-7743-9790-36DC761C2899}"/>
                </a:ext>
              </a:extLst>
            </p:cNvPr>
            <p:cNvGrpSpPr/>
            <p:nvPr/>
          </p:nvGrpSpPr>
          <p:grpSpPr>
            <a:xfrm>
              <a:off x="3269235" y="3280398"/>
              <a:ext cx="539529" cy="310862"/>
              <a:chOff x="7434462" y="393811"/>
              <a:chExt cx="539587" cy="310896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3B3DAA7-67F3-3B41-8576-5DB108139084}"/>
                  </a:ext>
                </a:extLst>
              </p:cNvPr>
              <p:cNvSpPr/>
              <p:nvPr/>
            </p:nvSpPr>
            <p:spPr>
              <a:xfrm>
                <a:off x="7434462" y="393811"/>
                <a:ext cx="310896" cy="310896"/>
              </a:xfrm>
              <a:prstGeom prst="ellipse">
                <a:avLst/>
              </a:prstGeom>
              <a:pattFill prst="wdDnDi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DDD80C4-F5C9-2948-AEC3-424144A57218}"/>
                  </a:ext>
                </a:extLst>
              </p:cNvPr>
              <p:cNvSpPr/>
              <p:nvPr/>
            </p:nvSpPr>
            <p:spPr>
              <a:xfrm>
                <a:off x="7663153" y="393811"/>
                <a:ext cx="310896" cy="310896"/>
              </a:xfrm>
              <a:prstGeom prst="ellipse">
                <a:avLst/>
              </a:prstGeom>
              <a:solidFill>
                <a:srgbClr val="00D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6144773-0A1C-504A-BD5D-ED39C2376AFB}"/>
                </a:ext>
              </a:extLst>
            </p:cNvPr>
            <p:cNvGrpSpPr/>
            <p:nvPr/>
          </p:nvGrpSpPr>
          <p:grpSpPr>
            <a:xfrm rot="10800000">
              <a:off x="6049307" y="3280398"/>
              <a:ext cx="539444" cy="310862"/>
              <a:chOff x="7421759" y="393811"/>
              <a:chExt cx="539503" cy="31089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4B4A6C6-1415-2942-9677-23CEA31EA35E}"/>
                  </a:ext>
                </a:extLst>
              </p:cNvPr>
              <p:cNvSpPr/>
              <p:nvPr/>
            </p:nvSpPr>
            <p:spPr>
              <a:xfrm>
                <a:off x="7421759" y="393811"/>
                <a:ext cx="310897" cy="310896"/>
              </a:xfrm>
              <a:prstGeom prst="ellipse">
                <a:avLst/>
              </a:prstGeom>
              <a:pattFill prst="zigZ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5F42F0-9914-5443-92F5-8A23C5AAB7C0}"/>
                  </a:ext>
                </a:extLst>
              </p:cNvPr>
              <p:cNvSpPr/>
              <p:nvPr/>
            </p:nvSpPr>
            <p:spPr>
              <a:xfrm>
                <a:off x="7650365" y="393811"/>
                <a:ext cx="310897" cy="310896"/>
              </a:xfrm>
              <a:prstGeom prst="ellipse">
                <a:avLst/>
              </a:prstGeom>
              <a:solidFill>
                <a:srgbClr val="FF1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5112109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923" y="1253588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377" y="100220"/>
            <a:ext cx="38523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인증</a:t>
            </a:r>
            <a:r>
              <a:rPr lang="en-US" altLang="ko-KR" sz="1600" b="1" dirty="0"/>
              <a:t>(IMU)</a:t>
            </a:r>
          </a:p>
        </p:txBody>
      </p:sp>
    </p:spTree>
    <p:extLst>
      <p:ext uri="{BB962C8B-B14F-4D97-AF65-F5344CB8AC3E}">
        <p14:creationId xmlns:p14="http://schemas.microsoft.com/office/powerpoint/2010/main" val="4166557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923" y="1253588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377" y="100220"/>
            <a:ext cx="3855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인증</a:t>
            </a:r>
            <a:r>
              <a:rPr lang="en-US" altLang="ko-KR" sz="1600" b="1" dirty="0"/>
              <a:t>(IP68)</a:t>
            </a:r>
          </a:p>
        </p:txBody>
      </p:sp>
    </p:spTree>
    <p:extLst>
      <p:ext uri="{BB962C8B-B14F-4D97-AF65-F5344CB8AC3E}">
        <p14:creationId xmlns:p14="http://schemas.microsoft.com/office/powerpoint/2010/main" val="4124696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923" y="1253588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7377" y="100220"/>
            <a:ext cx="3355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/>
              <a:t>정량적 목표 대비 개발실적</a:t>
            </a:r>
            <a:r>
              <a:rPr lang="en-US" altLang="ko-KR" sz="1600" b="1" dirty="0"/>
              <a:t>_ </a:t>
            </a:r>
            <a:r>
              <a:rPr lang="ko-KR" altLang="en-US" sz="1600" b="1" dirty="0"/>
              <a:t>특허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188916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696902"/>
              </p:ext>
            </p:extLst>
          </p:nvPr>
        </p:nvGraphicFramePr>
        <p:xfrm>
          <a:off x="195996" y="626500"/>
          <a:ext cx="4795105" cy="4251160"/>
        </p:xfrm>
        <a:graphic>
          <a:graphicData uri="http://schemas.openxmlformats.org/drawingml/2006/table">
            <a:tbl>
              <a:tblPr/>
              <a:tblGrid>
                <a:gridCol w="688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9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93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81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평가항목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(%)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성과 지표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목표치</a:t>
                      </a:r>
                      <a:r>
                        <a:rPr lang="en-US" altLang="ko-KR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평가기준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자체 평가결과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점수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분석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1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서비스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위치정보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서비스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부착자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120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명을 대상으로 알림 이벤트 상황 발생 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통합테스트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절차서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관제시스템 검증 완료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원격 탈부착 검증 완료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통신시스템 검증 완료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행동패턴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분석 서비스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부착자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120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명을 대상으로 알림 이벤트 상황 발생 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통합테스트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절차서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07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기술역량 향상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위치정보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5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실외기준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22 m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실내기준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건물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통합테스트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절차서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실내외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기준 검증완료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부착형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전자장치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동작시간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30 </a:t>
                      </a:r>
                      <a:r>
                        <a:rPr 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hr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통합테스트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절차서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전원부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동작시간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통합 검증 완료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41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IMU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정확도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90 %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공인 인증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인증서 획득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행동패턴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분석 정확도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5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90 %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통합테스트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절차서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종분류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검증 완료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훼손 가능성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5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부착자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120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명을 대상으로 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통합테스트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절차서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분내 절단불가 확인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92032" y="96"/>
            <a:ext cx="2153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LST </a:t>
            </a:r>
            <a:r>
              <a:rPr lang="ko-KR" altLang="en-US" sz="4000" b="1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7377" y="100220"/>
            <a:ext cx="2954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3) </a:t>
            </a:r>
            <a:r>
              <a:rPr lang="ko-KR" altLang="en-US" sz="1600" b="1" dirty="0"/>
              <a:t>자체평가항목 대비 개발실적</a:t>
            </a:r>
            <a:endParaRPr lang="en-US" altLang="ko-KR" sz="1600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479573"/>
              </p:ext>
            </p:extLst>
          </p:nvPr>
        </p:nvGraphicFramePr>
        <p:xfrm>
          <a:off x="5145344" y="369684"/>
          <a:ext cx="3909755" cy="4753880"/>
        </p:xfrm>
        <a:graphic>
          <a:graphicData uri="http://schemas.openxmlformats.org/drawingml/2006/table">
            <a:tbl>
              <a:tblPr/>
              <a:tblGrid>
                <a:gridCol w="56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141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사업화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매출액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국내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해외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20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억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국내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1000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자체평가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50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MOU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협약서 획득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해외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0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90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인증 및 특허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인증건수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공인인증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KC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인증서 획득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명조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지식재산권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특허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기타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자체평가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특허 출원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6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검증 및 활용효과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수요기관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만족도 개선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이전 사용장치 대비 개선관련 구두평가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수요기업 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통합테스트 결과서 서명자료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76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일자리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창출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신규직원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투입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자체평가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만족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 보험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가입률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100%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자체평가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만족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정규직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투입률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100%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자체평가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만족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4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확산 노력도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유관기업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소개 및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세미나 참가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자체평가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사물인터넷 국제전시회 참가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1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95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5665" marR="5665" marT="5665" marB="56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973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8556" y="1593807"/>
            <a:ext cx="4015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BMTECH </a:t>
            </a:r>
            <a:r>
              <a:rPr lang="ko-KR" altLang="en-US" sz="4000" b="1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7377" y="100220"/>
            <a:ext cx="5607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3) </a:t>
            </a:r>
            <a:r>
              <a:rPr lang="ko-KR" altLang="en-US" sz="1600" b="1" dirty="0"/>
              <a:t>자체평가항목 대비 개발실적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서비스구축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위치정보서비스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4201597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7377" y="100220"/>
            <a:ext cx="61109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3) </a:t>
            </a:r>
            <a:r>
              <a:rPr lang="ko-KR" altLang="en-US" sz="1600" b="1" dirty="0"/>
              <a:t>자체평가항목 대비 개발실적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서비스구축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행동패턴 분석 서비스</a:t>
            </a:r>
            <a:endParaRPr lang="en-US" altLang="ko-KR" sz="1600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086CAD8-59A8-E24D-B7C5-7B0214E9FF14}"/>
              </a:ext>
            </a:extLst>
          </p:cNvPr>
          <p:cNvGrpSpPr/>
          <p:nvPr/>
        </p:nvGrpSpPr>
        <p:grpSpPr>
          <a:xfrm>
            <a:off x="714442" y="645943"/>
            <a:ext cx="323711" cy="186545"/>
            <a:chOff x="6732390" y="393811"/>
            <a:chExt cx="539496" cy="31089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02B3ECF-9A96-2747-B986-72ADC7A521D7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8690DFF-A0AC-5D41-B960-69CE85B802EE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038153" y="585327"/>
            <a:ext cx="3656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자체 개발 알고리즘을 이용한 행동패턴 분류 </a:t>
            </a:r>
            <a:endParaRPr lang="en-US" altLang="ko-KR" sz="14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7857E24-4964-F248-AE51-F56573DD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311765"/>
              </p:ext>
            </p:extLst>
          </p:nvPr>
        </p:nvGraphicFramePr>
        <p:xfrm>
          <a:off x="1150284" y="979653"/>
          <a:ext cx="6843432" cy="410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3432">
                  <a:extLst>
                    <a:ext uri="{9D8B030D-6E8A-4147-A177-3AD203B41FA5}">
                      <a16:colId xmlns:a16="http://schemas.microsoft.com/office/drawing/2014/main" val="7087032"/>
                    </a:ext>
                  </a:extLst>
                </a:gridCol>
              </a:tblGrid>
              <a:tr h="410175"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자체개발 알고리즘 행동패턴 특징 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572792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870859" y="1626940"/>
            <a:ext cx="2652733" cy="829174"/>
          </a:xfrm>
          <a:prstGeom prst="rect">
            <a:avLst/>
          </a:prstGeom>
          <a:noFill/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709309" y="1626940"/>
            <a:ext cx="2652733" cy="829174"/>
          </a:xfrm>
          <a:prstGeom prst="rect">
            <a:avLst/>
          </a:prstGeom>
          <a:noFill/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70859" y="2795340"/>
            <a:ext cx="2652733" cy="829174"/>
          </a:xfrm>
          <a:prstGeom prst="rect">
            <a:avLst/>
          </a:prstGeom>
          <a:noFill/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09309" y="2795340"/>
            <a:ext cx="2652733" cy="829174"/>
          </a:xfrm>
          <a:prstGeom prst="rect">
            <a:avLst/>
          </a:prstGeom>
          <a:noFill/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70858" y="3963740"/>
            <a:ext cx="5491184" cy="829174"/>
          </a:xfrm>
          <a:prstGeom prst="rect">
            <a:avLst/>
          </a:prstGeom>
          <a:noFill/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860319" y="2473894"/>
            <a:ext cx="922047" cy="347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stair down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67532" y="3636036"/>
            <a:ext cx="978153" cy="347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ride bicycle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25854" y="1303441"/>
            <a:ext cx="495649" cy="347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walk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76390" y="1303441"/>
            <a:ext cx="715260" cy="347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stair up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25" y="1682020"/>
            <a:ext cx="1949973" cy="73725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11799"/>
          <a:stretch/>
        </p:blipFill>
        <p:spPr>
          <a:xfrm>
            <a:off x="4767320" y="1699357"/>
            <a:ext cx="2549467" cy="69908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3"/>
          <a:stretch/>
        </p:blipFill>
        <p:spPr>
          <a:xfrm>
            <a:off x="2149879" y="2842506"/>
            <a:ext cx="1988380" cy="75760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" b="4545"/>
          <a:stretch/>
        </p:blipFill>
        <p:spPr>
          <a:xfrm>
            <a:off x="5519300" y="2829590"/>
            <a:ext cx="959827" cy="7531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1" b="17241"/>
          <a:stretch/>
        </p:blipFill>
        <p:spPr>
          <a:xfrm>
            <a:off x="1916112" y="4058738"/>
            <a:ext cx="5400675" cy="69270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4652345" y="2473894"/>
            <a:ext cx="418704" cy="347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run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430693" y="82755"/>
            <a:ext cx="1477125" cy="12237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AskStory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 완료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8067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7377" y="100220"/>
            <a:ext cx="61109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3) </a:t>
            </a:r>
            <a:r>
              <a:rPr lang="ko-KR" altLang="en-US" sz="1600" b="1" dirty="0"/>
              <a:t>자체평가항목 대비 개발실적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서비스구축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행동패턴 분석 서비스</a:t>
            </a:r>
            <a:endParaRPr lang="en-US" altLang="ko-KR" sz="16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86CAD8-59A8-E24D-B7C5-7B0214E9FF14}"/>
              </a:ext>
            </a:extLst>
          </p:cNvPr>
          <p:cNvGrpSpPr/>
          <p:nvPr/>
        </p:nvGrpSpPr>
        <p:grpSpPr>
          <a:xfrm>
            <a:off x="714442" y="645943"/>
            <a:ext cx="323711" cy="186545"/>
            <a:chOff x="6732390" y="393811"/>
            <a:chExt cx="539496" cy="31089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02B3ECF-9A96-2747-B986-72ADC7A521D7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8690DFF-A0AC-5D41-B960-69CE85B802EE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38153" y="585327"/>
            <a:ext cx="5718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서포트 벡터 머신</a:t>
            </a:r>
            <a:r>
              <a:rPr lang="en-US" altLang="ko-KR" sz="1400" dirty="0"/>
              <a:t>(Support vector machine, SVM)</a:t>
            </a:r>
            <a:r>
              <a:rPr lang="ko-KR" altLang="en-US" sz="1400" dirty="0"/>
              <a:t>을 이용한 행동패턴 분류</a:t>
            </a:r>
            <a:endParaRPr lang="en-US" altLang="ko-KR" sz="1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7857E24-4964-F248-AE51-F56573DD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05183"/>
              </p:ext>
            </p:extLst>
          </p:nvPr>
        </p:nvGraphicFramePr>
        <p:xfrm>
          <a:off x="1150284" y="1127591"/>
          <a:ext cx="6843432" cy="410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3432">
                  <a:extLst>
                    <a:ext uri="{9D8B030D-6E8A-4147-A177-3AD203B41FA5}">
                      <a16:colId xmlns:a16="http://schemas.microsoft.com/office/drawing/2014/main" val="7087032"/>
                    </a:ext>
                  </a:extLst>
                </a:gridCol>
              </a:tblGrid>
              <a:tr h="410175"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SVM </a:t>
                      </a:r>
                      <a:r>
                        <a:rPr lang="ko-KR" altLang="en-US" sz="1400" b="0" dirty="0"/>
                        <a:t>이용 러닝모델 초평면 예시 및 실제 학습모델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572792"/>
                  </a:ext>
                </a:extLst>
              </a:tr>
            </a:tbl>
          </a:graphicData>
        </a:graphic>
      </p:graphicFrame>
      <p:pic>
        <p:nvPicPr>
          <p:cNvPr id="10" name="_x719359928" descr="EMB000040ac225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r="4998"/>
          <a:stretch/>
        </p:blipFill>
        <p:spPr bwMode="auto">
          <a:xfrm>
            <a:off x="1041784" y="1751932"/>
            <a:ext cx="3610859" cy="311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2BF2F6-19B3-7842-9E04-26270E42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894" y="1810353"/>
            <a:ext cx="3271172" cy="283316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430693" y="82755"/>
            <a:ext cx="1477125" cy="12237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AskStory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 완료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95400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7377" y="100220"/>
            <a:ext cx="4992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3) </a:t>
            </a:r>
            <a:r>
              <a:rPr lang="ko-KR" altLang="en-US" sz="1600" b="1" dirty="0"/>
              <a:t>자체평가항목 대비 개발실적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기술력향상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위치정보</a:t>
            </a:r>
            <a:endParaRPr lang="en-US" altLang="ko-KR" sz="1600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86CAD8-59A8-E24D-B7C5-7B0214E9FF14}"/>
              </a:ext>
            </a:extLst>
          </p:cNvPr>
          <p:cNvGrpSpPr/>
          <p:nvPr/>
        </p:nvGrpSpPr>
        <p:grpSpPr>
          <a:xfrm>
            <a:off x="714442" y="645943"/>
            <a:ext cx="323711" cy="186545"/>
            <a:chOff x="6732390" y="393811"/>
            <a:chExt cx="539496" cy="31089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02B3ECF-9A96-2747-B986-72ADC7A521D7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8690DFF-A0AC-5D41-B960-69CE85B802EE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038153" y="585327"/>
            <a:ext cx="361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임의의 코스를 통한 </a:t>
            </a:r>
            <a:r>
              <a:rPr lang="ko-KR" altLang="en-US" sz="1400" dirty="0" err="1"/>
              <a:t>측위보정</a:t>
            </a:r>
            <a:r>
              <a:rPr lang="ko-KR" altLang="en-US" sz="1400" dirty="0"/>
              <a:t> 결과와 오차율</a:t>
            </a:r>
            <a:endParaRPr lang="en-US" altLang="ko-KR" sz="14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74" y="1586165"/>
            <a:ext cx="2543081" cy="1750897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7857E24-4964-F248-AE51-F56573DD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102079"/>
              </p:ext>
            </p:extLst>
          </p:nvPr>
        </p:nvGraphicFramePr>
        <p:xfrm>
          <a:off x="735947" y="1030609"/>
          <a:ext cx="7672107" cy="410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033">
                  <a:extLst>
                    <a:ext uri="{9D8B030D-6E8A-4147-A177-3AD203B41FA5}">
                      <a16:colId xmlns:a16="http://schemas.microsoft.com/office/drawing/2014/main" val="7087032"/>
                    </a:ext>
                  </a:extLst>
                </a:gridCol>
                <a:gridCol w="3996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175"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임의의 코스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(48.78m)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임의 코스 결과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4572792"/>
                  </a:ext>
                </a:extLst>
              </a:tr>
            </a:tbl>
          </a:graphicData>
        </a:graphic>
      </p:graphicFrame>
      <p:grpSp>
        <p:nvGrpSpPr>
          <p:cNvPr id="58" name="그룹 57"/>
          <p:cNvGrpSpPr/>
          <p:nvPr/>
        </p:nvGrpSpPr>
        <p:grpSpPr>
          <a:xfrm>
            <a:off x="944880" y="3449718"/>
            <a:ext cx="2948836" cy="1071708"/>
            <a:chOff x="944880" y="3500292"/>
            <a:chExt cx="2948836" cy="1071708"/>
          </a:xfrm>
        </p:grpSpPr>
        <p:grpSp>
          <p:nvGrpSpPr>
            <p:cNvPr id="45" name="그룹 44"/>
            <p:cNvGrpSpPr/>
            <p:nvPr/>
          </p:nvGrpSpPr>
          <p:grpSpPr>
            <a:xfrm>
              <a:off x="944880" y="3500292"/>
              <a:ext cx="2948836" cy="1071708"/>
              <a:chOff x="762067" y="3561601"/>
              <a:chExt cx="2947378" cy="124037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67" y="3561601"/>
                <a:ext cx="977698" cy="616617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6908" y="3561601"/>
                <a:ext cx="977697" cy="616617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748" y="3561601"/>
                <a:ext cx="977697" cy="616617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67" y="4185361"/>
                <a:ext cx="977697" cy="616617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6908" y="4185361"/>
                <a:ext cx="977697" cy="616617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748" y="4185361"/>
                <a:ext cx="977697" cy="616617"/>
              </a:xfrm>
              <a:prstGeom prst="rect">
                <a:avLst/>
              </a:prstGeom>
            </p:spPr>
          </p:pic>
        </p:grpSp>
        <p:grpSp>
          <p:nvGrpSpPr>
            <p:cNvPr id="48" name="그룹 47"/>
            <p:cNvGrpSpPr/>
            <p:nvPr/>
          </p:nvGrpSpPr>
          <p:grpSpPr>
            <a:xfrm>
              <a:off x="2037591" y="3861614"/>
              <a:ext cx="763413" cy="349064"/>
              <a:chOff x="2838889" y="1671196"/>
              <a:chExt cx="763413" cy="349064"/>
            </a:xfrm>
          </p:grpSpPr>
          <p:sp>
            <p:nvSpPr>
              <p:cNvPr id="46" name="타원 45"/>
              <p:cNvSpPr/>
              <p:nvPr/>
            </p:nvSpPr>
            <p:spPr>
              <a:xfrm rot="669420">
                <a:off x="2838889" y="1671196"/>
                <a:ext cx="763413" cy="349064"/>
              </a:xfrm>
              <a:prstGeom prst="ellipse">
                <a:avLst/>
              </a:prstGeom>
              <a:solidFill>
                <a:srgbClr val="FFC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873386" y="1707229"/>
                <a:ext cx="6944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48.78m</a:t>
                </a:r>
                <a:endParaRPr lang="ko-KR" altLang="en-US" sz="1200" dirty="0"/>
              </a:p>
            </p:txBody>
          </p:sp>
        </p:grpSp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41177"/>
              </p:ext>
            </p:extLst>
          </p:nvPr>
        </p:nvGraphicFramePr>
        <p:xfrm>
          <a:off x="4782860" y="2112445"/>
          <a:ext cx="3400117" cy="2049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4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44.45124m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44.62423m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오차율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8.87404674%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8.718142681%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4782860" y="3400425"/>
            <a:ext cx="3400117" cy="76200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/>
          <p:cNvSpPr/>
          <p:nvPr/>
        </p:nvSpPr>
        <p:spPr>
          <a:xfrm rot="5400000">
            <a:off x="2870657" y="2809148"/>
            <a:ext cx="2935261" cy="489310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89000">
                <a:srgbClr val="D3D4D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430693" y="82755"/>
            <a:ext cx="1477125" cy="12237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AskStory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 완료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504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7131" y="1593807"/>
            <a:ext cx="4015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BM Tech </a:t>
            </a:r>
            <a:r>
              <a:rPr lang="ko-KR" altLang="en-US" sz="4000" b="1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7377" y="100220"/>
            <a:ext cx="4992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3) </a:t>
            </a:r>
            <a:r>
              <a:rPr lang="ko-KR" altLang="en-US" sz="1600" b="1" dirty="0"/>
              <a:t>자체평가항목 대비 개발실적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기술력향상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위치정보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857234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7377" y="100220"/>
            <a:ext cx="6017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3) </a:t>
            </a:r>
            <a:r>
              <a:rPr lang="ko-KR" altLang="en-US" sz="1600" b="1" dirty="0"/>
              <a:t>자체평가항목 대비 개발실적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기술력향상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행동패턴분석정확도</a:t>
            </a:r>
            <a:endParaRPr lang="en-US" altLang="ko-KR" sz="16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86CAD8-59A8-E24D-B7C5-7B0214E9FF14}"/>
              </a:ext>
            </a:extLst>
          </p:cNvPr>
          <p:cNvGrpSpPr/>
          <p:nvPr/>
        </p:nvGrpSpPr>
        <p:grpSpPr>
          <a:xfrm>
            <a:off x="714442" y="645943"/>
            <a:ext cx="323711" cy="186545"/>
            <a:chOff x="6732390" y="393811"/>
            <a:chExt cx="539496" cy="310896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02B3ECF-9A96-2747-B986-72ADC7A521D7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8690DFF-A0AC-5D41-B960-69CE85B802EE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038153" y="585327"/>
            <a:ext cx="4095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/>
              <a:t>데이터셋</a:t>
            </a:r>
            <a:r>
              <a:rPr lang="ko-KR" altLang="en-US" sz="1400" dirty="0"/>
              <a:t> 생성 및 학습 결과와 실제 모델 반영 결과</a:t>
            </a:r>
            <a:endParaRPr lang="en-US" altLang="ko-KR" sz="14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769173"/>
              </p:ext>
            </p:extLst>
          </p:nvPr>
        </p:nvGraphicFramePr>
        <p:xfrm>
          <a:off x="871583" y="1309141"/>
          <a:ext cx="7400835" cy="146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7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Pattern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Data set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Loss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Walk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0 %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Walk, stair up, stair down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16.57 %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924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Walk, stair up, stair down, run, ride bicycle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18.28 %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924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Walk, stair up, stair down, run, ride bicycle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1240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12.61 %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Walk, stair up, stair down, run, ride bicycle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2450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9.97 %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045443"/>
              </p:ext>
            </p:extLst>
          </p:nvPr>
        </p:nvGraphicFramePr>
        <p:xfrm>
          <a:off x="871583" y="3228635"/>
          <a:ext cx="7400835" cy="146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Loss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Data set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횟수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 횟수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0 %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16.57 %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8000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18.28 %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12.61 %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9.97 %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2450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89985" y="995501"/>
            <a:ext cx="20185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/>
              <a:t>데이터셋</a:t>
            </a:r>
            <a:r>
              <a:rPr lang="ko-KR" altLang="en-US" sz="1200" b="1" dirty="0"/>
              <a:t> 생성 및 학습 결과</a:t>
            </a:r>
            <a:endParaRPr lang="en-US" altLang="ko-KR" sz="1200" b="1" dirty="0"/>
          </a:p>
        </p:txBody>
      </p:sp>
      <p:sp>
        <p:nvSpPr>
          <p:cNvPr id="2" name="이등변 삼각형 1"/>
          <p:cNvSpPr/>
          <p:nvPr/>
        </p:nvSpPr>
        <p:spPr>
          <a:xfrm flipV="1">
            <a:off x="907239" y="1087585"/>
            <a:ext cx="139896" cy="9733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9985" y="2917770"/>
            <a:ext cx="1521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실제 모델 반영 결과</a:t>
            </a:r>
            <a:endParaRPr lang="en-US" altLang="ko-KR" sz="1200" b="1" dirty="0"/>
          </a:p>
        </p:txBody>
      </p:sp>
      <p:sp>
        <p:nvSpPr>
          <p:cNvPr id="18" name="이등변 삼각형 17"/>
          <p:cNvSpPr/>
          <p:nvPr/>
        </p:nvSpPr>
        <p:spPr>
          <a:xfrm flipV="1">
            <a:off x="907239" y="3009854"/>
            <a:ext cx="139896" cy="9733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30693" y="82756"/>
            <a:ext cx="1477125" cy="10048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AskStory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 완료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1669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2450" y="371475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024244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7131" y="1593807"/>
            <a:ext cx="4015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LST </a:t>
            </a:r>
            <a:r>
              <a:rPr lang="ko-KR" altLang="en-US" sz="4000" b="1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7377" y="100220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3) </a:t>
            </a:r>
            <a:r>
              <a:rPr lang="ko-KR" altLang="en-US" sz="1600" b="1" dirty="0"/>
              <a:t>자체평가항목 대비 개발실적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사업화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772467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7131" y="1593807"/>
            <a:ext cx="4015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LST </a:t>
            </a:r>
            <a:r>
              <a:rPr lang="ko-KR" altLang="en-US" sz="4000" b="1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7377" y="100220"/>
            <a:ext cx="4129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3) </a:t>
            </a:r>
            <a:r>
              <a:rPr lang="ko-KR" altLang="en-US" sz="1600" b="1" dirty="0"/>
              <a:t>자체평가항목 대비 개발실적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일자리 창출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574710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7131" y="1593807"/>
            <a:ext cx="5385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LST </a:t>
            </a:r>
            <a:r>
              <a:rPr lang="ko-KR" altLang="en-US" sz="4000" b="1" dirty="0">
                <a:solidFill>
                  <a:srgbClr val="FF0000"/>
                </a:solidFill>
              </a:rPr>
              <a:t>작성</a:t>
            </a:r>
            <a:r>
              <a:rPr lang="en-US" altLang="ko-KR" sz="4000" b="1" dirty="0">
                <a:solidFill>
                  <a:srgbClr val="FF0000"/>
                </a:solidFill>
              </a:rPr>
              <a:t>(</a:t>
            </a:r>
            <a:r>
              <a:rPr lang="ko-KR" altLang="en-US" sz="4000" b="1" dirty="0">
                <a:solidFill>
                  <a:srgbClr val="FF0000"/>
                </a:solidFill>
              </a:rPr>
              <a:t>서명자료 추가</a:t>
            </a:r>
            <a:r>
              <a:rPr lang="en-US" altLang="ko-KR" sz="4000" b="1" dirty="0">
                <a:solidFill>
                  <a:srgbClr val="FF0000"/>
                </a:solidFill>
              </a:rPr>
              <a:t>)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7377" y="100220"/>
            <a:ext cx="4633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3) </a:t>
            </a:r>
            <a:r>
              <a:rPr lang="ko-KR" altLang="en-US" sz="1600" b="1" dirty="0"/>
              <a:t>자체평가항목 대비 개발실적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검증 및 활용효과 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510534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7131" y="1593807"/>
            <a:ext cx="502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LST </a:t>
            </a:r>
            <a:r>
              <a:rPr lang="ko-KR" altLang="en-US" sz="4000" b="1" dirty="0">
                <a:solidFill>
                  <a:srgbClr val="FF0000"/>
                </a:solidFill>
              </a:rPr>
              <a:t>작성</a:t>
            </a:r>
            <a:r>
              <a:rPr lang="en-US" altLang="ko-KR" sz="4000" b="1" dirty="0">
                <a:solidFill>
                  <a:srgbClr val="FF0000"/>
                </a:solidFill>
              </a:rPr>
              <a:t>(MOU </a:t>
            </a:r>
            <a:r>
              <a:rPr lang="ko-KR" altLang="en-US" sz="4000" b="1" dirty="0">
                <a:solidFill>
                  <a:srgbClr val="FF0000"/>
                </a:solidFill>
              </a:rPr>
              <a:t>서류</a:t>
            </a:r>
            <a:r>
              <a:rPr lang="en-US" altLang="ko-KR" sz="4000" b="1" dirty="0">
                <a:solidFill>
                  <a:srgbClr val="FF0000"/>
                </a:solidFill>
              </a:rPr>
              <a:t>)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7377" y="100220"/>
            <a:ext cx="40831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3) </a:t>
            </a:r>
            <a:r>
              <a:rPr lang="ko-KR" altLang="en-US" sz="1600" b="1" dirty="0"/>
              <a:t>자체평가항목 대비 개발실적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확산노력도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574710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348" y="1253588"/>
            <a:ext cx="86966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 </a:t>
            </a:r>
            <a:endParaRPr lang="en-US" altLang="ko-KR" sz="6600" dirty="0">
              <a:solidFill>
                <a:srgbClr val="FF0000"/>
              </a:solidFill>
            </a:endParaRPr>
          </a:p>
          <a:p>
            <a:r>
              <a:rPr lang="en-US" altLang="ko-KR" sz="6600" dirty="0">
                <a:solidFill>
                  <a:srgbClr val="FF0000"/>
                </a:solidFill>
              </a:rPr>
              <a:t>( </a:t>
            </a:r>
            <a:r>
              <a:rPr lang="ko-KR" altLang="en-US" sz="6600" dirty="0">
                <a:solidFill>
                  <a:srgbClr val="FF0000"/>
                </a:solidFill>
              </a:rPr>
              <a:t>통합테스트 내용첨부</a:t>
            </a:r>
            <a:r>
              <a:rPr lang="en-US" altLang="ko-KR" sz="6600" dirty="0">
                <a:solidFill>
                  <a:srgbClr val="FF0000"/>
                </a:solidFill>
              </a:rPr>
              <a:t>)</a:t>
            </a:r>
            <a:endParaRPr lang="ko-KR" altLang="en-US" sz="66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7377" y="100220"/>
            <a:ext cx="1882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4) </a:t>
            </a:r>
            <a:r>
              <a:rPr lang="ko-KR" altLang="en-US" sz="1600" b="1" dirty="0"/>
              <a:t>서비스 활용실적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764885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5CA99C-F35C-6646-8533-CFF52ED2CD27}"/>
              </a:ext>
            </a:extLst>
          </p:cNvPr>
          <p:cNvGrpSpPr/>
          <p:nvPr/>
        </p:nvGrpSpPr>
        <p:grpSpPr>
          <a:xfrm>
            <a:off x="2853385" y="2291225"/>
            <a:ext cx="3045892" cy="555793"/>
            <a:chOff x="3647206" y="3048747"/>
            <a:chExt cx="2571613" cy="741056"/>
          </a:xfrm>
        </p:grpSpPr>
        <p:sp>
          <p:nvSpPr>
            <p:cNvPr id="5" name="Shape 621">
              <a:extLst>
                <a:ext uri="{FF2B5EF4-FFF2-40B4-BE49-F238E27FC236}">
                  <a16:creationId xmlns:a16="http://schemas.microsoft.com/office/drawing/2014/main" id="{DFFA95AA-0C53-724D-B113-5ADF76813CE9}"/>
                </a:ext>
              </a:extLst>
            </p:cNvPr>
            <p:cNvSpPr/>
            <p:nvPr/>
          </p:nvSpPr>
          <p:spPr>
            <a:xfrm>
              <a:off x="4281153" y="3048747"/>
              <a:ext cx="1282977" cy="7410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1275" tIns="41275" rIns="41275" bIns="41275">
              <a:spAutoFit/>
            </a:bodyPr>
            <a:lstStyle>
              <a:lvl1pPr algn="ctr" defTabSz="584200">
                <a:lnSpc>
                  <a:spcPct val="120000"/>
                </a:lnSpc>
                <a:defRPr sz="4000">
                  <a:solidFill>
                    <a:srgbClr val="34578A"/>
                  </a:solidFill>
                  <a:latin typeface="나눔고딕 ExtraBold"/>
                  <a:ea typeface="나눔고딕 ExtraBold"/>
                  <a:cs typeface="나눔고딕 ExtraBold"/>
                  <a:sym typeface="나눔고딕 ExtraBold"/>
                </a:defRPr>
              </a:lvl1pPr>
            </a:lstStyle>
            <a:p>
              <a:pPr defTabSz="497853"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+mn-ea"/>
                  <a:ea typeface="+mn-ea"/>
                </a:rPr>
                <a:t>과제성과</a:t>
              </a:r>
              <a:endParaRPr sz="2800" b="1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E5C221-0D85-7743-9790-36DC761C2899}"/>
                </a:ext>
              </a:extLst>
            </p:cNvPr>
            <p:cNvGrpSpPr/>
            <p:nvPr/>
          </p:nvGrpSpPr>
          <p:grpSpPr>
            <a:xfrm>
              <a:off x="3647206" y="3219578"/>
              <a:ext cx="539515" cy="409780"/>
              <a:chOff x="7812480" y="332986"/>
              <a:chExt cx="539573" cy="40982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3B3DAA7-67F3-3B41-8576-5DB108139084}"/>
                  </a:ext>
                </a:extLst>
              </p:cNvPr>
              <p:cNvSpPr/>
              <p:nvPr/>
            </p:nvSpPr>
            <p:spPr>
              <a:xfrm>
                <a:off x="7812480" y="332986"/>
                <a:ext cx="310896" cy="409825"/>
              </a:xfrm>
              <a:prstGeom prst="ellipse">
                <a:avLst/>
              </a:prstGeom>
              <a:pattFill prst="wdDnDi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DDD80C4-F5C9-2948-AEC3-424144A57218}"/>
                  </a:ext>
                </a:extLst>
              </p:cNvPr>
              <p:cNvSpPr/>
              <p:nvPr/>
            </p:nvSpPr>
            <p:spPr>
              <a:xfrm>
                <a:off x="8041157" y="332986"/>
                <a:ext cx="310896" cy="409825"/>
              </a:xfrm>
              <a:prstGeom prst="ellipse">
                <a:avLst/>
              </a:prstGeom>
              <a:solidFill>
                <a:srgbClr val="00D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6144773-0A1C-504A-BD5D-ED39C2376AFB}"/>
                </a:ext>
              </a:extLst>
            </p:cNvPr>
            <p:cNvGrpSpPr/>
            <p:nvPr/>
          </p:nvGrpSpPr>
          <p:grpSpPr>
            <a:xfrm rot="10800000">
              <a:off x="5679382" y="3232275"/>
              <a:ext cx="539437" cy="409781"/>
              <a:chOff x="7791737" y="343007"/>
              <a:chExt cx="539496" cy="40982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4B4A6C6-1415-2942-9677-23CEA31EA35E}"/>
                  </a:ext>
                </a:extLst>
              </p:cNvPr>
              <p:cNvSpPr/>
              <p:nvPr/>
            </p:nvSpPr>
            <p:spPr>
              <a:xfrm>
                <a:off x="7791737" y="343007"/>
                <a:ext cx="310897" cy="409826"/>
              </a:xfrm>
              <a:prstGeom prst="ellipse">
                <a:avLst/>
              </a:prstGeom>
              <a:pattFill prst="zigZ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5F42F0-9914-5443-92F5-8A23C5AAB7C0}"/>
                  </a:ext>
                </a:extLst>
              </p:cNvPr>
              <p:cNvSpPr/>
              <p:nvPr/>
            </p:nvSpPr>
            <p:spPr>
              <a:xfrm>
                <a:off x="8020336" y="343008"/>
                <a:ext cx="310897" cy="409825"/>
              </a:xfrm>
              <a:prstGeom prst="ellipse">
                <a:avLst/>
              </a:prstGeom>
              <a:solidFill>
                <a:srgbClr val="FF1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809934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5798" y="1253588"/>
            <a:ext cx="57663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</a:rPr>
              <a:t>LST </a:t>
            </a:r>
            <a:r>
              <a:rPr lang="ko-KR" altLang="en-US" sz="5400" dirty="0">
                <a:solidFill>
                  <a:srgbClr val="FF0000"/>
                </a:solidFill>
              </a:rPr>
              <a:t>작성 </a:t>
            </a:r>
            <a:endParaRPr lang="en-US" altLang="ko-KR" sz="5400" dirty="0">
              <a:solidFill>
                <a:srgbClr val="FF0000"/>
              </a:solidFill>
            </a:endParaRPr>
          </a:p>
          <a:p>
            <a:r>
              <a:rPr lang="en-US" altLang="ko-KR" sz="5400" dirty="0">
                <a:solidFill>
                  <a:srgbClr val="FF0000"/>
                </a:solidFill>
              </a:rPr>
              <a:t>( </a:t>
            </a:r>
            <a:r>
              <a:rPr lang="ko-KR" altLang="en-US" sz="5400" dirty="0">
                <a:solidFill>
                  <a:srgbClr val="FF0000"/>
                </a:solidFill>
              </a:rPr>
              <a:t>최종보고서 참조</a:t>
            </a:r>
            <a:r>
              <a:rPr lang="en-US" altLang="ko-KR" sz="5400" dirty="0">
                <a:solidFill>
                  <a:srgbClr val="FF0000"/>
                </a:solidFill>
              </a:rPr>
              <a:t>)</a:t>
            </a:r>
            <a:endParaRPr lang="ko-KR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11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5CA99C-F35C-6646-8533-CFF52ED2CD27}"/>
              </a:ext>
            </a:extLst>
          </p:cNvPr>
          <p:cNvGrpSpPr/>
          <p:nvPr/>
        </p:nvGrpSpPr>
        <p:grpSpPr>
          <a:xfrm>
            <a:off x="2215270" y="2291225"/>
            <a:ext cx="4303324" cy="600421"/>
            <a:chOff x="3108392" y="3048747"/>
            <a:chExt cx="3633157" cy="800560"/>
          </a:xfrm>
        </p:grpSpPr>
        <p:sp>
          <p:nvSpPr>
            <p:cNvPr id="5" name="Shape 621">
              <a:extLst>
                <a:ext uri="{FF2B5EF4-FFF2-40B4-BE49-F238E27FC236}">
                  <a16:creationId xmlns:a16="http://schemas.microsoft.com/office/drawing/2014/main" id="{DFFA95AA-0C53-724D-B113-5ADF76813CE9}"/>
                </a:ext>
              </a:extLst>
            </p:cNvPr>
            <p:cNvSpPr/>
            <p:nvPr/>
          </p:nvSpPr>
          <p:spPr>
            <a:xfrm>
              <a:off x="3719461" y="3048747"/>
              <a:ext cx="2406341" cy="8005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1275" tIns="41275" rIns="41275" bIns="41275">
              <a:spAutoFit/>
            </a:bodyPr>
            <a:lstStyle>
              <a:lvl1pPr algn="ctr" defTabSz="584200">
                <a:lnSpc>
                  <a:spcPct val="120000"/>
                </a:lnSpc>
                <a:defRPr sz="4000">
                  <a:solidFill>
                    <a:srgbClr val="34578A"/>
                  </a:solidFill>
                  <a:latin typeface="나눔고딕 ExtraBold"/>
                  <a:ea typeface="나눔고딕 ExtraBold"/>
                  <a:cs typeface="나눔고딕 ExtraBold"/>
                  <a:sym typeface="나눔고딕 ExtraBold"/>
                </a:defRPr>
              </a:lvl1pPr>
            </a:lstStyle>
            <a:p>
              <a:pPr defTabSz="497853"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+mn-ea"/>
                  <a:ea typeface="+mn-ea"/>
                </a:rPr>
                <a:t>사업비 관리 현황</a:t>
              </a:r>
              <a:endParaRPr sz="2800" b="1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E5C221-0D85-7743-9790-36DC761C2899}"/>
                </a:ext>
              </a:extLst>
            </p:cNvPr>
            <p:cNvGrpSpPr/>
            <p:nvPr/>
          </p:nvGrpSpPr>
          <p:grpSpPr>
            <a:xfrm>
              <a:off x="3108392" y="3219578"/>
              <a:ext cx="539522" cy="409780"/>
              <a:chOff x="7273599" y="332986"/>
              <a:chExt cx="539580" cy="40982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3B3DAA7-67F3-3B41-8576-5DB108139084}"/>
                  </a:ext>
                </a:extLst>
              </p:cNvPr>
              <p:cNvSpPr/>
              <p:nvPr/>
            </p:nvSpPr>
            <p:spPr>
              <a:xfrm>
                <a:off x="7273599" y="332986"/>
                <a:ext cx="310896" cy="409825"/>
              </a:xfrm>
              <a:prstGeom prst="ellipse">
                <a:avLst/>
              </a:prstGeom>
              <a:pattFill prst="wdDnDi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DDD80C4-F5C9-2948-AEC3-424144A57218}"/>
                  </a:ext>
                </a:extLst>
              </p:cNvPr>
              <p:cNvSpPr/>
              <p:nvPr/>
            </p:nvSpPr>
            <p:spPr>
              <a:xfrm>
                <a:off x="7502283" y="332986"/>
                <a:ext cx="310896" cy="409825"/>
              </a:xfrm>
              <a:prstGeom prst="ellipse">
                <a:avLst/>
              </a:prstGeom>
              <a:solidFill>
                <a:srgbClr val="00D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6144773-0A1C-504A-BD5D-ED39C2376AFB}"/>
                </a:ext>
              </a:extLst>
            </p:cNvPr>
            <p:cNvGrpSpPr/>
            <p:nvPr/>
          </p:nvGrpSpPr>
          <p:grpSpPr>
            <a:xfrm rot="10800000">
              <a:off x="6202102" y="3232275"/>
              <a:ext cx="539447" cy="409781"/>
              <a:chOff x="7268942" y="343007"/>
              <a:chExt cx="539506" cy="40982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4B4A6C6-1415-2942-9677-23CEA31EA35E}"/>
                  </a:ext>
                </a:extLst>
              </p:cNvPr>
              <p:cNvSpPr/>
              <p:nvPr/>
            </p:nvSpPr>
            <p:spPr>
              <a:xfrm>
                <a:off x="7268942" y="343007"/>
                <a:ext cx="310897" cy="409826"/>
              </a:xfrm>
              <a:prstGeom prst="ellipse">
                <a:avLst/>
              </a:prstGeom>
              <a:pattFill prst="zigZ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5F42F0-9914-5443-92F5-8A23C5AAB7C0}"/>
                  </a:ext>
                </a:extLst>
              </p:cNvPr>
              <p:cNvSpPr/>
              <p:nvPr/>
            </p:nvSpPr>
            <p:spPr>
              <a:xfrm>
                <a:off x="7497551" y="343008"/>
                <a:ext cx="310897" cy="409825"/>
              </a:xfrm>
              <a:prstGeom prst="ellipse">
                <a:avLst/>
              </a:prstGeom>
              <a:solidFill>
                <a:srgbClr val="FF1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6714967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248" y="767813"/>
            <a:ext cx="57663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</a:rPr>
              <a:t>LST </a:t>
            </a:r>
            <a:r>
              <a:rPr lang="ko-KR" altLang="en-US" sz="5400" dirty="0">
                <a:solidFill>
                  <a:srgbClr val="FF0000"/>
                </a:solidFill>
              </a:rPr>
              <a:t>작성 </a:t>
            </a:r>
            <a:endParaRPr lang="en-US" altLang="ko-KR" sz="5400" dirty="0">
              <a:solidFill>
                <a:srgbClr val="FF0000"/>
              </a:solidFill>
            </a:endParaRPr>
          </a:p>
          <a:p>
            <a:r>
              <a:rPr lang="en-US" altLang="ko-KR" sz="5400" dirty="0">
                <a:solidFill>
                  <a:srgbClr val="FF0000"/>
                </a:solidFill>
              </a:rPr>
              <a:t>( </a:t>
            </a:r>
            <a:r>
              <a:rPr lang="ko-KR" altLang="en-US" sz="5400" dirty="0">
                <a:solidFill>
                  <a:srgbClr val="FF0000"/>
                </a:solidFill>
              </a:rPr>
              <a:t>최종보고서 참조</a:t>
            </a:r>
            <a:r>
              <a:rPr lang="en-US" altLang="ko-KR" sz="5400" dirty="0">
                <a:solidFill>
                  <a:srgbClr val="FF0000"/>
                </a:solidFill>
              </a:rPr>
              <a:t>)</a:t>
            </a:r>
            <a:endParaRPr lang="ko-KR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35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248" y="767813"/>
            <a:ext cx="762580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solidFill>
                  <a:srgbClr val="FF0000"/>
                </a:solidFill>
              </a:rPr>
              <a:t>BMTech</a:t>
            </a:r>
            <a:r>
              <a:rPr lang="en-US" altLang="ko-KR" sz="5400" dirty="0">
                <a:solidFill>
                  <a:srgbClr val="FF0000"/>
                </a:solidFill>
              </a:rPr>
              <a:t> </a:t>
            </a:r>
            <a:r>
              <a:rPr lang="ko-KR" altLang="en-US" sz="5400" dirty="0">
                <a:solidFill>
                  <a:srgbClr val="FF0000"/>
                </a:solidFill>
              </a:rPr>
              <a:t>작성</a:t>
            </a:r>
            <a:endParaRPr lang="en-US" altLang="ko-KR" sz="5400" dirty="0">
              <a:solidFill>
                <a:srgbClr val="FF0000"/>
              </a:solidFill>
            </a:endParaRPr>
          </a:p>
          <a:p>
            <a:r>
              <a:rPr lang="en-US" altLang="ko-KR" sz="4000" dirty="0">
                <a:solidFill>
                  <a:srgbClr val="FF0000"/>
                </a:solidFill>
              </a:rPr>
              <a:t>( </a:t>
            </a:r>
            <a:r>
              <a:rPr lang="ko-KR" altLang="en-US" sz="4000" dirty="0">
                <a:solidFill>
                  <a:srgbClr val="FF0000"/>
                </a:solidFill>
              </a:rPr>
              <a:t>사업비로 구입한 장비현황 포함</a:t>
            </a:r>
            <a:r>
              <a:rPr lang="en-US" altLang="ko-KR" sz="4000" dirty="0">
                <a:solidFill>
                  <a:srgbClr val="FF0000"/>
                </a:solidFill>
              </a:rPr>
              <a:t>)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2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5CA99C-F35C-6646-8533-CFF52ED2CD27}"/>
              </a:ext>
            </a:extLst>
          </p:cNvPr>
          <p:cNvGrpSpPr/>
          <p:nvPr/>
        </p:nvGrpSpPr>
        <p:grpSpPr>
          <a:xfrm>
            <a:off x="1920094" y="2272175"/>
            <a:ext cx="4893885" cy="600421"/>
            <a:chOff x="2859141" y="3023347"/>
            <a:chExt cx="4131710" cy="800560"/>
          </a:xfrm>
        </p:grpSpPr>
        <p:sp>
          <p:nvSpPr>
            <p:cNvPr id="5" name="Shape 621">
              <a:extLst>
                <a:ext uri="{FF2B5EF4-FFF2-40B4-BE49-F238E27FC236}">
                  <a16:creationId xmlns:a16="http://schemas.microsoft.com/office/drawing/2014/main" id="{DFFA95AA-0C53-724D-B113-5ADF76813CE9}"/>
                </a:ext>
              </a:extLst>
            </p:cNvPr>
            <p:cNvSpPr/>
            <p:nvPr/>
          </p:nvSpPr>
          <p:spPr>
            <a:xfrm>
              <a:off x="3416336" y="3023347"/>
              <a:ext cx="3012604" cy="8005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1275" tIns="41275" rIns="41275" bIns="41275">
              <a:spAutoFit/>
            </a:bodyPr>
            <a:lstStyle>
              <a:lvl1pPr algn="ctr" defTabSz="584200">
                <a:lnSpc>
                  <a:spcPct val="120000"/>
                </a:lnSpc>
                <a:defRPr sz="4000">
                  <a:solidFill>
                    <a:srgbClr val="34578A"/>
                  </a:solidFill>
                  <a:latin typeface="나눔고딕 ExtraBold"/>
                  <a:ea typeface="나눔고딕 ExtraBold"/>
                  <a:cs typeface="나눔고딕 ExtraBold"/>
                  <a:sym typeface="나눔고딕 ExtraBold"/>
                </a:defRPr>
              </a:lvl1pPr>
            </a:lstStyle>
            <a:p>
              <a:pPr defTabSz="497853"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+mn-ea"/>
                  <a:ea typeface="+mn-ea"/>
                </a:rPr>
                <a:t>최종목표 및 사업범위</a:t>
              </a:r>
              <a:endParaRPr sz="2800" b="1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E5C221-0D85-7743-9790-36DC761C2899}"/>
                </a:ext>
              </a:extLst>
            </p:cNvPr>
            <p:cNvGrpSpPr/>
            <p:nvPr/>
          </p:nvGrpSpPr>
          <p:grpSpPr>
            <a:xfrm>
              <a:off x="2859141" y="3219578"/>
              <a:ext cx="539512" cy="409780"/>
              <a:chOff x="7024317" y="332986"/>
              <a:chExt cx="539570" cy="40982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3B3DAA7-67F3-3B41-8576-5DB108139084}"/>
                  </a:ext>
                </a:extLst>
              </p:cNvPr>
              <p:cNvSpPr/>
              <p:nvPr/>
            </p:nvSpPr>
            <p:spPr>
              <a:xfrm>
                <a:off x="7024317" y="332986"/>
                <a:ext cx="310896" cy="409825"/>
              </a:xfrm>
              <a:prstGeom prst="ellipse">
                <a:avLst/>
              </a:prstGeom>
              <a:pattFill prst="wdDnDi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DDD80C4-F5C9-2948-AEC3-424144A57218}"/>
                  </a:ext>
                </a:extLst>
              </p:cNvPr>
              <p:cNvSpPr/>
              <p:nvPr/>
            </p:nvSpPr>
            <p:spPr>
              <a:xfrm>
                <a:off x="7252991" y="332986"/>
                <a:ext cx="310896" cy="409825"/>
              </a:xfrm>
              <a:prstGeom prst="ellipse">
                <a:avLst/>
              </a:prstGeom>
              <a:solidFill>
                <a:srgbClr val="00D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6144773-0A1C-504A-BD5D-ED39C2376AFB}"/>
                </a:ext>
              </a:extLst>
            </p:cNvPr>
            <p:cNvGrpSpPr/>
            <p:nvPr/>
          </p:nvGrpSpPr>
          <p:grpSpPr>
            <a:xfrm rot="10800000">
              <a:off x="6451403" y="3232275"/>
              <a:ext cx="539448" cy="409781"/>
              <a:chOff x="7019609" y="343007"/>
              <a:chExt cx="539507" cy="40982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4B4A6C6-1415-2942-9677-23CEA31EA35E}"/>
                  </a:ext>
                </a:extLst>
              </p:cNvPr>
              <p:cNvSpPr/>
              <p:nvPr/>
            </p:nvSpPr>
            <p:spPr>
              <a:xfrm>
                <a:off x="7019609" y="343007"/>
                <a:ext cx="310897" cy="409826"/>
              </a:xfrm>
              <a:prstGeom prst="ellipse">
                <a:avLst/>
              </a:prstGeom>
              <a:pattFill prst="zigZ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5F42F0-9914-5443-92F5-8A23C5AAB7C0}"/>
                  </a:ext>
                </a:extLst>
              </p:cNvPr>
              <p:cNvSpPr/>
              <p:nvPr/>
            </p:nvSpPr>
            <p:spPr>
              <a:xfrm>
                <a:off x="7248219" y="343009"/>
                <a:ext cx="310897" cy="409824"/>
              </a:xfrm>
              <a:prstGeom prst="ellipse">
                <a:avLst/>
              </a:prstGeom>
              <a:solidFill>
                <a:srgbClr val="FF1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8779823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386223" y="3048000"/>
            <a:ext cx="7929102" cy="766801"/>
          </a:xfrm>
          <a:prstGeom prst="parallelogram">
            <a:avLst>
              <a:gd name="adj" fmla="val 36180"/>
            </a:avLst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6248" y="767813"/>
            <a:ext cx="76258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solidFill>
                  <a:srgbClr val="FF0000"/>
                </a:solidFill>
              </a:rPr>
              <a:t>AskStory</a:t>
            </a:r>
            <a:r>
              <a:rPr lang="en-US" altLang="ko-KR" sz="5400" dirty="0">
                <a:solidFill>
                  <a:srgbClr val="FF0000"/>
                </a:solidFill>
              </a:rPr>
              <a:t> </a:t>
            </a:r>
            <a:r>
              <a:rPr lang="ko-KR" altLang="en-US" sz="5400" dirty="0">
                <a:solidFill>
                  <a:srgbClr val="FF0000"/>
                </a:solidFill>
              </a:rPr>
              <a:t>작성</a:t>
            </a:r>
            <a:endParaRPr lang="en-US" altLang="ko-KR" sz="5400" dirty="0">
              <a:solidFill>
                <a:srgbClr val="FF0000"/>
              </a:solidFill>
            </a:endParaRPr>
          </a:p>
          <a:p>
            <a:r>
              <a:rPr lang="en-US" altLang="ko-KR" sz="4000" dirty="0">
                <a:solidFill>
                  <a:srgbClr val="FF0000"/>
                </a:solidFill>
              </a:rPr>
              <a:t>( </a:t>
            </a:r>
            <a:r>
              <a:rPr lang="ko-KR" altLang="en-US" sz="4000" dirty="0">
                <a:solidFill>
                  <a:srgbClr val="FF0000"/>
                </a:solidFill>
              </a:rPr>
              <a:t>사업비로 구입한 장비현황 포함</a:t>
            </a:r>
            <a:r>
              <a:rPr lang="en-US" altLang="ko-KR" sz="4000" dirty="0">
                <a:solidFill>
                  <a:srgbClr val="FF0000"/>
                </a:solidFill>
              </a:rPr>
              <a:t>)</a:t>
            </a:r>
            <a:endParaRPr lang="ko-KR" altLang="en-US" sz="4000" dirty="0">
              <a:solidFill>
                <a:srgbClr val="FF0000"/>
              </a:solidFill>
            </a:endParaRPr>
          </a:p>
          <a:p>
            <a:endParaRPr lang="en-US" altLang="ko-KR" sz="5400" dirty="0">
              <a:solidFill>
                <a:srgbClr val="FF0000"/>
              </a:solidFill>
            </a:endParaRPr>
          </a:p>
          <a:p>
            <a:r>
              <a:rPr lang="en-US" altLang="ko-KR" sz="4400" dirty="0">
                <a:solidFill>
                  <a:srgbClr val="0070C0"/>
                </a:solidFill>
              </a:rPr>
              <a:t>*</a:t>
            </a:r>
            <a:r>
              <a:rPr lang="en-US" altLang="ko-KR" sz="4400" dirty="0" err="1">
                <a:solidFill>
                  <a:srgbClr val="0070C0"/>
                </a:solidFill>
              </a:rPr>
              <a:t>AskStory</a:t>
            </a:r>
            <a:r>
              <a:rPr lang="en-US" altLang="ko-KR" sz="4400" dirty="0">
                <a:solidFill>
                  <a:srgbClr val="0070C0"/>
                </a:solidFill>
              </a:rPr>
              <a:t> </a:t>
            </a:r>
            <a:r>
              <a:rPr lang="ko-KR" altLang="en-US" sz="4400" dirty="0">
                <a:solidFill>
                  <a:srgbClr val="0070C0"/>
                </a:solidFill>
              </a:rPr>
              <a:t>장비구입 현황 없음</a:t>
            </a:r>
            <a:r>
              <a:rPr lang="en-US" altLang="ko-KR" sz="4400" dirty="0">
                <a:solidFill>
                  <a:srgbClr val="0070C0"/>
                </a:solidFill>
              </a:rPr>
              <a:t>*</a:t>
            </a:r>
            <a:endParaRPr lang="ko-KR" altLang="en-US" sz="4400" dirty="0">
              <a:solidFill>
                <a:srgbClr val="0070C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77075" y="100220"/>
            <a:ext cx="1933575" cy="930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AskStory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 완료</a:t>
            </a:r>
          </a:p>
        </p:txBody>
      </p:sp>
    </p:spTree>
    <p:extLst>
      <p:ext uri="{BB962C8B-B14F-4D97-AF65-F5344CB8AC3E}">
        <p14:creationId xmlns:p14="http://schemas.microsoft.com/office/powerpoint/2010/main" val="3726277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5CA99C-F35C-6646-8533-CFF52ED2CD27}"/>
              </a:ext>
            </a:extLst>
          </p:cNvPr>
          <p:cNvGrpSpPr/>
          <p:nvPr/>
        </p:nvGrpSpPr>
        <p:grpSpPr>
          <a:xfrm>
            <a:off x="2293804" y="2304641"/>
            <a:ext cx="3712712" cy="555793"/>
            <a:chOff x="3333568" y="3048747"/>
            <a:chExt cx="3134553" cy="741056"/>
          </a:xfrm>
        </p:grpSpPr>
        <p:sp>
          <p:nvSpPr>
            <p:cNvPr id="5" name="Shape 621">
              <a:extLst>
                <a:ext uri="{FF2B5EF4-FFF2-40B4-BE49-F238E27FC236}">
                  <a16:creationId xmlns:a16="http://schemas.microsoft.com/office/drawing/2014/main" id="{DFFA95AA-0C53-724D-B113-5ADF76813CE9}"/>
                </a:ext>
              </a:extLst>
            </p:cNvPr>
            <p:cNvSpPr/>
            <p:nvPr/>
          </p:nvSpPr>
          <p:spPr>
            <a:xfrm>
              <a:off x="3977983" y="3048747"/>
              <a:ext cx="1889295" cy="7410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1275" tIns="41275" rIns="41275" bIns="41275">
              <a:spAutoFit/>
            </a:bodyPr>
            <a:lstStyle>
              <a:lvl1pPr algn="ctr" defTabSz="584200">
                <a:lnSpc>
                  <a:spcPct val="120000"/>
                </a:lnSpc>
                <a:defRPr sz="4000">
                  <a:solidFill>
                    <a:srgbClr val="34578A"/>
                  </a:solidFill>
                  <a:latin typeface="나눔고딕 ExtraBold"/>
                  <a:ea typeface="나눔고딕 ExtraBold"/>
                  <a:cs typeface="나눔고딕 ExtraBold"/>
                  <a:sym typeface="나눔고딕 ExtraBold"/>
                </a:defRPr>
              </a:lvl1pPr>
            </a:lstStyle>
            <a:p>
              <a:pPr defTabSz="497853"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+mn-ea"/>
                  <a:ea typeface="+mn-ea"/>
                </a:rPr>
                <a:t>성과활용계획</a:t>
              </a:r>
              <a:endParaRPr sz="2800" b="1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E5C221-0D85-7743-9790-36DC761C2899}"/>
                </a:ext>
              </a:extLst>
            </p:cNvPr>
            <p:cNvGrpSpPr/>
            <p:nvPr/>
          </p:nvGrpSpPr>
          <p:grpSpPr>
            <a:xfrm>
              <a:off x="3333568" y="3219578"/>
              <a:ext cx="539520" cy="409780"/>
              <a:chOff x="7498803" y="332986"/>
              <a:chExt cx="539578" cy="40982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3B3DAA7-67F3-3B41-8576-5DB108139084}"/>
                  </a:ext>
                </a:extLst>
              </p:cNvPr>
              <p:cNvSpPr/>
              <p:nvPr/>
            </p:nvSpPr>
            <p:spPr>
              <a:xfrm>
                <a:off x="7498803" y="332986"/>
                <a:ext cx="310896" cy="409825"/>
              </a:xfrm>
              <a:prstGeom prst="ellipse">
                <a:avLst/>
              </a:prstGeom>
              <a:pattFill prst="wdDnDi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DDD80C4-F5C9-2948-AEC3-424144A57218}"/>
                  </a:ext>
                </a:extLst>
              </p:cNvPr>
              <p:cNvSpPr/>
              <p:nvPr/>
            </p:nvSpPr>
            <p:spPr>
              <a:xfrm>
                <a:off x="7727485" y="332986"/>
                <a:ext cx="310896" cy="409825"/>
              </a:xfrm>
              <a:prstGeom prst="ellipse">
                <a:avLst/>
              </a:prstGeom>
              <a:solidFill>
                <a:srgbClr val="00D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6144773-0A1C-504A-BD5D-ED39C2376AFB}"/>
                </a:ext>
              </a:extLst>
            </p:cNvPr>
            <p:cNvGrpSpPr/>
            <p:nvPr/>
          </p:nvGrpSpPr>
          <p:grpSpPr>
            <a:xfrm rot="10800000">
              <a:off x="5928681" y="3232275"/>
              <a:ext cx="539440" cy="409781"/>
              <a:chOff x="7542404" y="343007"/>
              <a:chExt cx="539499" cy="40982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4B4A6C6-1415-2942-9677-23CEA31EA35E}"/>
                  </a:ext>
                </a:extLst>
              </p:cNvPr>
              <p:cNvSpPr/>
              <p:nvPr/>
            </p:nvSpPr>
            <p:spPr>
              <a:xfrm>
                <a:off x="7542404" y="343007"/>
                <a:ext cx="310897" cy="409826"/>
              </a:xfrm>
              <a:prstGeom prst="ellipse">
                <a:avLst/>
              </a:prstGeom>
              <a:pattFill prst="zigZ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5F42F0-9914-5443-92F5-8A23C5AAB7C0}"/>
                  </a:ext>
                </a:extLst>
              </p:cNvPr>
              <p:cNvSpPr/>
              <p:nvPr/>
            </p:nvSpPr>
            <p:spPr>
              <a:xfrm>
                <a:off x="7771006" y="343008"/>
                <a:ext cx="310897" cy="409825"/>
              </a:xfrm>
              <a:prstGeom prst="ellipse">
                <a:avLst/>
              </a:prstGeom>
              <a:solidFill>
                <a:srgbClr val="FF1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947771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5798" y="1253588"/>
            <a:ext cx="57663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</a:rPr>
              <a:t>LST </a:t>
            </a:r>
            <a:r>
              <a:rPr lang="ko-KR" altLang="en-US" sz="5400" dirty="0">
                <a:solidFill>
                  <a:srgbClr val="FF0000"/>
                </a:solidFill>
              </a:rPr>
              <a:t>작성 </a:t>
            </a:r>
            <a:endParaRPr lang="en-US" altLang="ko-KR" sz="5400" dirty="0">
              <a:solidFill>
                <a:srgbClr val="FF0000"/>
              </a:solidFill>
            </a:endParaRPr>
          </a:p>
          <a:p>
            <a:r>
              <a:rPr lang="en-US" altLang="ko-KR" sz="5400" dirty="0">
                <a:solidFill>
                  <a:srgbClr val="FF0000"/>
                </a:solidFill>
              </a:rPr>
              <a:t>( </a:t>
            </a:r>
            <a:r>
              <a:rPr lang="ko-KR" altLang="en-US" sz="5400" dirty="0">
                <a:solidFill>
                  <a:srgbClr val="FF0000"/>
                </a:solidFill>
              </a:rPr>
              <a:t>최종보고서 참조</a:t>
            </a:r>
            <a:r>
              <a:rPr lang="en-US" altLang="ko-KR" sz="5400" dirty="0">
                <a:solidFill>
                  <a:srgbClr val="FF0000"/>
                </a:solidFill>
              </a:rPr>
              <a:t>)</a:t>
            </a:r>
            <a:endParaRPr lang="ko-KR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448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635" y="56932"/>
            <a:ext cx="11254154" cy="51433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5D9FE2E-6B69-4C40-A4E8-64D3A9E4011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F253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93772-1151-EF4D-9381-3950481E01FC}"/>
              </a:ext>
            </a:extLst>
          </p:cNvPr>
          <p:cNvSpPr txBox="1"/>
          <p:nvPr/>
        </p:nvSpPr>
        <p:spPr>
          <a:xfrm>
            <a:off x="531928" y="1003717"/>
            <a:ext cx="8084535" cy="715784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altLang="ko-KR" sz="4600" dirty="0">
                <a:solidFill>
                  <a:prstClr val="white"/>
                </a:solidFill>
                <a:latin typeface="+mj-ea"/>
                <a:ea typeface="+mj-ea"/>
              </a:rPr>
              <a:t>THANK YOU</a:t>
            </a:r>
          </a:p>
        </p:txBody>
      </p:sp>
      <p:cxnSp>
        <p:nvCxnSpPr>
          <p:cNvPr id="6" name="직선 연결선 3">
            <a:extLst>
              <a:ext uri="{FF2B5EF4-FFF2-40B4-BE49-F238E27FC236}">
                <a16:creationId xmlns:a16="http://schemas.microsoft.com/office/drawing/2014/main" id="{A463FB15-ABB3-7444-828A-EF7F87F3A031}"/>
              </a:ext>
            </a:extLst>
          </p:cNvPr>
          <p:cNvCxnSpPr/>
          <p:nvPr/>
        </p:nvCxnSpPr>
        <p:spPr>
          <a:xfrm>
            <a:off x="620353" y="3629286"/>
            <a:ext cx="18577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CF1FC6-FF02-0249-B170-175C3EE4C975}"/>
              </a:ext>
            </a:extLst>
          </p:cNvPr>
          <p:cNvSpPr txBox="1"/>
          <p:nvPr/>
        </p:nvSpPr>
        <p:spPr>
          <a:xfrm>
            <a:off x="531928" y="3706569"/>
            <a:ext cx="2211652" cy="81735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Life Science Technology Inc.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207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rgbClr val="222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25" tIns="38963" rIns="77925" bIns="389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30029" y="2315430"/>
            <a:ext cx="3338335" cy="555793"/>
            <a:chOff x="3006384" y="3112247"/>
            <a:chExt cx="3338336" cy="741058"/>
          </a:xfrm>
        </p:grpSpPr>
        <p:sp>
          <p:nvSpPr>
            <p:cNvPr id="3" name="Shape 621"/>
            <p:cNvSpPr/>
            <p:nvPr/>
          </p:nvSpPr>
          <p:spPr>
            <a:xfrm>
              <a:off x="3895204" y="3112247"/>
              <a:ext cx="1519647" cy="7410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1275" tIns="41275" rIns="41275" bIns="41275">
              <a:spAutoFit/>
            </a:bodyPr>
            <a:lstStyle>
              <a:lvl1pPr algn="ctr" defTabSz="584200">
                <a:lnSpc>
                  <a:spcPct val="120000"/>
                </a:lnSpc>
                <a:defRPr sz="4000">
                  <a:solidFill>
                    <a:srgbClr val="34578A"/>
                  </a:solidFill>
                  <a:latin typeface="나눔고딕 ExtraBold"/>
                  <a:ea typeface="나눔고딕 ExtraBold"/>
                  <a:cs typeface="나눔고딕 ExtraBold"/>
                  <a:sym typeface="나눔고딕 ExtraBold"/>
                </a:defRPr>
              </a:lvl1pPr>
            </a:lstStyle>
            <a:p>
              <a:pPr defTabSz="497855"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+mn-ea"/>
                  <a:ea typeface="+mn-ea"/>
                </a:rPr>
                <a:t>시연자료</a:t>
              </a:r>
              <a:endParaRPr sz="2800" b="1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6E177B3-6D9C-734B-846A-E2836D2C4EC6}"/>
                </a:ext>
              </a:extLst>
            </p:cNvPr>
            <p:cNvGrpSpPr/>
            <p:nvPr/>
          </p:nvGrpSpPr>
          <p:grpSpPr>
            <a:xfrm>
              <a:off x="3006384" y="3280398"/>
              <a:ext cx="539432" cy="310862"/>
              <a:chOff x="6678959" y="393811"/>
              <a:chExt cx="539490" cy="310896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8D18C876-F651-B64A-8BC4-4EB298FF725C}"/>
                  </a:ext>
                </a:extLst>
              </p:cNvPr>
              <p:cNvSpPr/>
              <p:nvPr/>
            </p:nvSpPr>
            <p:spPr>
              <a:xfrm>
                <a:off x="6678959" y="393811"/>
                <a:ext cx="310896" cy="310896"/>
              </a:xfrm>
              <a:prstGeom prst="ellipse">
                <a:avLst/>
              </a:prstGeom>
              <a:pattFill prst="wdDnDi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015245-F0E1-D14A-875F-44F84BFCAD74}"/>
                  </a:ext>
                </a:extLst>
              </p:cNvPr>
              <p:cNvSpPr/>
              <p:nvPr/>
            </p:nvSpPr>
            <p:spPr>
              <a:xfrm>
                <a:off x="6907553" y="393811"/>
                <a:ext cx="310896" cy="310896"/>
              </a:xfrm>
              <a:prstGeom prst="ellipse">
                <a:avLst/>
              </a:prstGeom>
              <a:solidFill>
                <a:srgbClr val="00D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33A03C8-A8AB-174F-AA0B-DFD38BF18885}"/>
                </a:ext>
              </a:extLst>
            </p:cNvPr>
            <p:cNvGrpSpPr/>
            <p:nvPr/>
          </p:nvGrpSpPr>
          <p:grpSpPr>
            <a:xfrm rot="10800000">
              <a:off x="5805283" y="3280398"/>
              <a:ext cx="539437" cy="310862"/>
              <a:chOff x="6662919" y="393811"/>
              <a:chExt cx="539495" cy="31089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F3066E01-F668-B84B-A856-18A0F4B1F720}"/>
                  </a:ext>
                </a:extLst>
              </p:cNvPr>
              <p:cNvSpPr/>
              <p:nvPr/>
            </p:nvSpPr>
            <p:spPr>
              <a:xfrm>
                <a:off x="6662919" y="393811"/>
                <a:ext cx="310896" cy="310896"/>
              </a:xfrm>
              <a:prstGeom prst="ellipse">
                <a:avLst/>
              </a:prstGeom>
              <a:pattFill prst="zigZag">
                <a:fgClr>
                  <a:schemeClr val="bg1"/>
                </a:fgClr>
                <a:bgClr>
                  <a:srgbClr val="1B215F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EDD5607-4F49-7049-BDB3-105FEDF9ABC3}"/>
                  </a:ext>
                </a:extLst>
              </p:cNvPr>
              <p:cNvSpPr/>
              <p:nvPr/>
            </p:nvSpPr>
            <p:spPr>
              <a:xfrm>
                <a:off x="6891518" y="393811"/>
                <a:ext cx="310896" cy="310896"/>
              </a:xfrm>
              <a:prstGeom prst="ellipse">
                <a:avLst/>
              </a:prstGeom>
              <a:solidFill>
                <a:srgbClr val="FF15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6696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21D05B1-DE09-A442-9040-2C780C5E8871}"/>
              </a:ext>
            </a:extLst>
          </p:cNvPr>
          <p:cNvSpPr/>
          <p:nvPr/>
        </p:nvSpPr>
        <p:spPr>
          <a:xfrm>
            <a:off x="958296" y="375851"/>
            <a:ext cx="1571221" cy="309519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r>
              <a:rPr lang="ko-KR" altLang="en-US" b="1" dirty="0">
                <a:latin typeface="+mn-ea"/>
              </a:rPr>
              <a:t>위치정보 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9F0D3B-1F92-094F-9D70-212F203A70FD}"/>
              </a:ext>
            </a:extLst>
          </p:cNvPr>
          <p:cNvGrpSpPr/>
          <p:nvPr/>
        </p:nvGrpSpPr>
        <p:grpSpPr>
          <a:xfrm>
            <a:off x="659485" y="444396"/>
            <a:ext cx="298810" cy="139909"/>
            <a:chOff x="6732390" y="393811"/>
            <a:chExt cx="539496" cy="31089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3D08A7B-7F51-4D44-87CB-0CA7009DB7A1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171BFF0-A6CF-2245-9034-2048DF7D43DF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515306" y="1526173"/>
            <a:ext cx="590398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FF0000"/>
                </a:solidFill>
              </a:rPr>
              <a:t>LST, </a:t>
            </a:r>
            <a:r>
              <a:rPr lang="en-US" altLang="ko-KR" sz="6000" dirty="0" err="1">
                <a:solidFill>
                  <a:srgbClr val="FF0000"/>
                </a:solidFill>
              </a:rPr>
              <a:t>BMTech</a:t>
            </a:r>
            <a:r>
              <a:rPr lang="en-US" altLang="ko-KR" sz="6000" dirty="0">
                <a:solidFill>
                  <a:srgbClr val="FF0000"/>
                </a:solidFill>
              </a:rPr>
              <a:t> </a:t>
            </a:r>
            <a:r>
              <a:rPr lang="ko-KR" altLang="en-US" sz="6000" dirty="0">
                <a:solidFill>
                  <a:srgbClr val="FF0000"/>
                </a:solidFill>
              </a:rPr>
              <a:t>작성 </a:t>
            </a:r>
            <a:endParaRPr lang="en-US" altLang="ko-KR" sz="6000" dirty="0">
              <a:solidFill>
                <a:srgbClr val="FF0000"/>
              </a:solidFill>
            </a:endParaRPr>
          </a:p>
          <a:p>
            <a:r>
              <a:rPr lang="ko-KR" altLang="en-US" sz="6000" dirty="0">
                <a:solidFill>
                  <a:srgbClr val="FF0000"/>
                </a:solidFill>
              </a:rPr>
              <a:t>동영상 포함</a:t>
            </a:r>
            <a:endParaRPr lang="en-US" altLang="ko-KR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57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21D05B1-DE09-A442-9040-2C780C5E8871}"/>
              </a:ext>
            </a:extLst>
          </p:cNvPr>
          <p:cNvSpPr/>
          <p:nvPr/>
        </p:nvSpPr>
        <p:spPr>
          <a:xfrm>
            <a:off x="958296" y="375851"/>
            <a:ext cx="1955941" cy="309519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r>
              <a:rPr lang="ko-KR" altLang="en-US" b="1" dirty="0">
                <a:latin typeface="+mn-ea"/>
              </a:rPr>
              <a:t>행동패턴분석 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9F0D3B-1F92-094F-9D70-212F203A70FD}"/>
              </a:ext>
            </a:extLst>
          </p:cNvPr>
          <p:cNvGrpSpPr/>
          <p:nvPr/>
        </p:nvGrpSpPr>
        <p:grpSpPr>
          <a:xfrm>
            <a:off x="659485" y="444396"/>
            <a:ext cx="298810" cy="139909"/>
            <a:chOff x="6732390" y="393811"/>
            <a:chExt cx="539496" cy="31089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3D08A7B-7F51-4D44-87CB-0CA7009DB7A1}"/>
                </a:ext>
              </a:extLst>
            </p:cNvPr>
            <p:cNvSpPr/>
            <p:nvPr/>
          </p:nvSpPr>
          <p:spPr>
            <a:xfrm>
              <a:off x="6732390" y="393811"/>
              <a:ext cx="310896" cy="310896"/>
            </a:xfrm>
            <a:prstGeom prst="ellipse">
              <a:avLst/>
            </a:prstGeom>
            <a:solidFill>
              <a:srgbClr val="222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171BFF0-A6CF-2245-9034-2048DF7D43DF}"/>
                </a:ext>
              </a:extLst>
            </p:cNvPr>
            <p:cNvSpPr/>
            <p:nvPr/>
          </p:nvSpPr>
          <p:spPr>
            <a:xfrm>
              <a:off x="6960990" y="393811"/>
              <a:ext cx="310896" cy="310896"/>
            </a:xfrm>
            <a:prstGeom prst="ellipse">
              <a:avLst/>
            </a:prstGeom>
            <a:solidFill>
              <a:srgbClr val="00D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4" name="2018-11-29_Untitle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681" y="779144"/>
            <a:ext cx="7499257" cy="421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40323648" descr="EMB00009b4c33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812" y="1162048"/>
            <a:ext cx="4888375" cy="350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0975" y="54053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409028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4325" y="1231895"/>
            <a:ext cx="79438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/>
              <a:t>가</a:t>
            </a:r>
            <a:r>
              <a:rPr lang="en-US" altLang="ko-KR" b="1" dirty="0"/>
              <a:t>. </a:t>
            </a:r>
            <a:r>
              <a:rPr lang="ko-KR" altLang="en-US" b="1" dirty="0"/>
              <a:t>최종목표 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범죄 징후 예측을 지원하는 실시간 위치 및 </a:t>
            </a:r>
            <a:r>
              <a:rPr lang="ko-KR" altLang="en-US" dirty="0" err="1"/>
              <a:t>부착자</a:t>
            </a:r>
            <a:r>
              <a:rPr lang="ko-KR" altLang="en-US" dirty="0"/>
              <a:t> 상태인지 플랫폼 서비스 검증</a:t>
            </a:r>
          </a:p>
          <a:p>
            <a:pPr fontAlgn="base" latinLnBrk="0"/>
            <a:r>
              <a:rPr lang="en-US" altLang="ko-KR" dirty="0"/>
              <a:t>- </a:t>
            </a:r>
            <a:r>
              <a:rPr lang="ko-KR" altLang="en-US" dirty="0"/>
              <a:t>실시간 위치정보 추적기술 검증</a:t>
            </a:r>
          </a:p>
          <a:p>
            <a:pPr fontAlgn="base" latinLnBrk="0"/>
            <a:r>
              <a:rPr lang="en-US" altLang="ko-KR" dirty="0"/>
              <a:t>- </a:t>
            </a:r>
            <a:r>
              <a:rPr lang="ko-KR" altLang="en-US" dirty="0" err="1"/>
              <a:t>부착자</a:t>
            </a:r>
            <a:r>
              <a:rPr lang="ko-KR" altLang="en-US" dirty="0"/>
              <a:t> 행동패턴 예측 및 분석 기술 검증</a:t>
            </a:r>
          </a:p>
          <a:p>
            <a:pPr fontAlgn="base" latinLnBrk="0"/>
            <a:r>
              <a:rPr lang="en-US" altLang="ko-KR" dirty="0"/>
              <a:t>- </a:t>
            </a:r>
            <a:r>
              <a:rPr lang="ko-KR" altLang="en-US" dirty="0"/>
              <a:t>훼손가능성을 줄인 기구 개선 검증</a:t>
            </a:r>
          </a:p>
          <a:p>
            <a:pPr fontAlgn="base" latinLnBrk="0"/>
            <a:r>
              <a:rPr lang="en-US" altLang="ko-KR" dirty="0"/>
              <a:t>- </a:t>
            </a:r>
            <a:r>
              <a:rPr lang="ko-KR" altLang="en-US" dirty="0"/>
              <a:t>사용시간 증대 기술 검증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975" y="54053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85496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6224" y="2044348"/>
            <a:ext cx="877252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/>
              <a:t>나</a:t>
            </a:r>
            <a:r>
              <a:rPr lang="en-US" altLang="ko-KR" b="1" dirty="0"/>
              <a:t>. </a:t>
            </a:r>
            <a:r>
              <a:rPr lang="ko-KR" altLang="en-US" b="1" dirty="0" err="1"/>
              <a:t>기술별</a:t>
            </a:r>
            <a:r>
              <a:rPr lang="ko-KR" altLang="en-US" b="1" dirty="0"/>
              <a:t> 세부목표</a:t>
            </a:r>
            <a:endParaRPr lang="en-US" altLang="ko-KR" b="1" dirty="0"/>
          </a:p>
          <a:p>
            <a:pPr fontAlgn="base"/>
            <a:endParaRPr lang="ko-KR" altLang="en-US" b="1" dirty="0"/>
          </a:p>
          <a:p>
            <a:pPr fontAlgn="base"/>
            <a:r>
              <a:rPr lang="en-US" altLang="ko-KR" dirty="0"/>
              <a:t>1) </a:t>
            </a:r>
            <a:r>
              <a:rPr lang="ko-KR" altLang="en-US" dirty="0"/>
              <a:t>실시간 위치정보 추적기술 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외출감독서비스와 재택감독서비스에 필요한 위치 추적 기술 검증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위치정보 기술을 검증하기 위해서 </a:t>
            </a:r>
            <a:r>
              <a:rPr lang="ko-KR" altLang="en-US" dirty="0" err="1"/>
              <a:t>부착자에게</a:t>
            </a:r>
            <a:r>
              <a:rPr lang="ko-KR" altLang="en-US" dirty="0"/>
              <a:t> 부착된 일체형 전자감독 장치로부터 정확한 위치정보 전달 검증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위치정보를 전달받기 위한 관제관리 시스템 구축 검증 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재택감독서비스 구현을 위한 재가 감시용 재택감독 장치 검증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 err="1"/>
              <a:t>실내외</a:t>
            </a:r>
            <a:r>
              <a:rPr lang="ko-KR" altLang="en-US" dirty="0"/>
              <a:t> 위치정보 추적 정확도 향상을 위한 </a:t>
            </a:r>
            <a:r>
              <a:rPr lang="en-US" altLang="ko-KR" dirty="0"/>
              <a:t>AI </a:t>
            </a:r>
            <a:r>
              <a:rPr lang="ko-KR" altLang="en-US" dirty="0"/>
              <a:t>기반의 행동패턴 분석을 통한 </a:t>
            </a:r>
            <a:r>
              <a:rPr lang="ko-KR" altLang="en-US" dirty="0" err="1"/>
              <a:t>측위</a:t>
            </a:r>
            <a:r>
              <a:rPr lang="ko-KR" altLang="en-US" dirty="0"/>
              <a:t> 보정 시스템 검증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975" y="54053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159190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1924" y="1472848"/>
            <a:ext cx="87725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/>
              <a:t>나</a:t>
            </a:r>
            <a:r>
              <a:rPr lang="en-US" altLang="ko-KR" b="1" dirty="0"/>
              <a:t>. </a:t>
            </a:r>
            <a:r>
              <a:rPr lang="ko-KR" altLang="en-US" b="1" dirty="0" err="1"/>
              <a:t>기술별</a:t>
            </a:r>
            <a:r>
              <a:rPr lang="ko-KR" altLang="en-US" b="1" dirty="0"/>
              <a:t> 세부목표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7648" y="1983254"/>
            <a:ext cx="868680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2) </a:t>
            </a:r>
            <a:r>
              <a:rPr lang="ko-KR" altLang="en-US" dirty="0" err="1"/>
              <a:t>부착자</a:t>
            </a:r>
            <a:r>
              <a:rPr lang="ko-KR" altLang="en-US" dirty="0"/>
              <a:t> 행동패턴 예측 및 분석 기술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외출감독서비스와 재택감독서비스에 필요한 행동패턴 예측 및 분석 기술 검증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행동패턴 분석에 필요한 데이터를 얻기 위한 </a:t>
            </a:r>
            <a:r>
              <a:rPr lang="en-US" altLang="ko-KR" dirty="0"/>
              <a:t>IMU</a:t>
            </a:r>
            <a:r>
              <a:rPr lang="ko-KR" altLang="en-US" dirty="0"/>
              <a:t>센서 시스템</a:t>
            </a:r>
            <a:r>
              <a:rPr lang="en-US" altLang="ko-KR" dirty="0"/>
              <a:t>(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신호처리 기술</a:t>
            </a:r>
            <a:r>
              <a:rPr lang="en-US" altLang="ko-KR" dirty="0"/>
              <a:t>) </a:t>
            </a:r>
            <a:r>
              <a:rPr lang="ko-KR" altLang="en-US" dirty="0"/>
              <a:t>검증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행동패턴 </a:t>
            </a:r>
            <a:r>
              <a:rPr lang="ko-KR" altLang="en-US" dirty="0" err="1"/>
              <a:t>분류별</a:t>
            </a:r>
            <a:r>
              <a:rPr lang="ko-KR" altLang="en-US" dirty="0"/>
              <a:t> 정확도 향상을 위한 분석 알고리즘 검증</a:t>
            </a:r>
          </a:p>
          <a:p>
            <a:pPr fontAlgn="base"/>
            <a:r>
              <a:rPr lang="en-US" altLang="ko-KR" dirty="0"/>
              <a:t>o </a:t>
            </a:r>
            <a:r>
              <a:rPr lang="ko-KR" altLang="en-US" dirty="0"/>
              <a:t>다음과 같은 전체 알고리즘을 바탕으로 검증 수행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975" y="54053"/>
            <a:ext cx="32197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0000"/>
                </a:solidFill>
              </a:rPr>
              <a:t>LST </a:t>
            </a:r>
            <a:r>
              <a:rPr lang="ko-KR" altLang="en-US" sz="6600" dirty="0">
                <a:solidFill>
                  <a:srgbClr val="FF0000"/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2086230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3904</TotalTime>
  <Words>1679</Words>
  <Application>Microsoft Macintosh PowerPoint</Application>
  <PresentationFormat>화면 슬라이드 쇼(16:9)</PresentationFormat>
  <Paragraphs>552</Paragraphs>
  <Slides>56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72" baseType="lpstr">
      <vt:lpstr>나눔고딕 ExtraBold</vt:lpstr>
      <vt:lpstr>맑은 고딕</vt:lpstr>
      <vt:lpstr>바탕</vt:lpstr>
      <vt:lpstr>휴먼명조</vt:lpstr>
      <vt:lpstr>Adobe Devanagari</vt:lpstr>
      <vt:lpstr>HCI Poppy</vt:lpstr>
      <vt:lpstr>HY중고딕</vt:lpstr>
      <vt:lpstr>KoreanYNSJG3R</vt:lpstr>
      <vt:lpstr>Lato Light</vt:lpstr>
      <vt:lpstr>NanumBarunGothic</vt:lpstr>
      <vt:lpstr>NanumBarunGothic Light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최민지</dc:creator>
  <cp:lastModifiedBy>Microsoft Office 사용자</cp:lastModifiedBy>
  <cp:revision>478</cp:revision>
  <cp:lastPrinted>2018-10-29T03:07:04Z</cp:lastPrinted>
  <dcterms:created xsi:type="dcterms:W3CDTF">2018-10-02T01:50:44Z</dcterms:created>
  <dcterms:modified xsi:type="dcterms:W3CDTF">2019-01-10T02:37:51Z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G:\구매조건부 발표자료\야간외출제한자료.pptx</vt:lpwstr>
  </property>
</Properties>
</file>